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6" r:id="rId9"/>
    <p:sldId id="262" r:id="rId10"/>
    <p:sldId id="264" r:id="rId11"/>
    <p:sldId id="263" r:id="rId12"/>
    <p:sldId id="268" r:id="rId13"/>
    <p:sldId id="272" r:id="rId14"/>
    <p:sldId id="271" r:id="rId15"/>
    <p:sldId id="270" r:id="rId16"/>
    <p:sldId id="267" r:id="rId17"/>
    <p:sldId id="276" r:id="rId18"/>
    <p:sldId id="275" r:id="rId19"/>
    <p:sldId id="273" r:id="rId20"/>
    <p:sldId id="274" r:id="rId21"/>
  </p:sldIdLst>
  <p:sldSz cx="14630400" cy="8229600"/>
  <p:notesSz cx="8229600" cy="14630400"/>
  <p:embeddedFontLst>
    <p:embeddedFont>
      <p:font typeface="Cambria" panose="02040503050406030204" pitchFamily="18" charset="0"/>
      <p:regular r:id="rId23"/>
      <p:bold r:id="rId24"/>
      <p:italic r:id="rId25"/>
      <p:boldItalic r:id="rId26"/>
    </p:embeddedFont>
    <p:embeddedFont>
      <p:font typeface="Manrope" panose="020B0604020202020204" charset="0"/>
      <p:regular r:id="rId27"/>
    </p:embeddedFont>
    <p:embeddedFont>
      <p:font typeface="Prata" panose="020B0604020202020204" charset="0"/>
      <p:regular r:id="rId28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A189"/>
    <a:srgbClr val="212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7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53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B040F-FEF0-EE97-44EA-510A22889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8E79E0-289B-4B4C-C4C2-5F01E1956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7378B-C010-E1FB-8CD8-736EAE377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F2ECC-C7C2-08DC-41D5-88DF69E294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98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FCCF2-B229-5322-3CD8-E083299A8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42584-CA52-FCE0-AFD8-980BA8863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78A336-A054-E116-D384-B189578A4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C80CA-2B1C-D19B-2712-F889DDAE31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92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26E85-140B-8077-B297-796AE3326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AF5C2F-11C7-172A-2781-8602F9B5F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2BD89A-56FF-FC6F-765F-C28F9EBB9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F73A9-7BD8-D6A4-81AE-C26DEC9025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07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9FF05-E351-59B6-D228-6CE080283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A88D7F-826B-3654-61A5-EF7843737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5C4BF9-9EB9-26A6-A6F4-0C0D8EA39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DB8BD-4F33-BE52-47E8-4886DE2DB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78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9EFA62A-5594-CAD2-9571-211F67943216}"/>
              </a:ext>
            </a:extLst>
          </p:cNvPr>
          <p:cNvSpPr/>
          <p:nvPr/>
        </p:nvSpPr>
        <p:spPr>
          <a:xfrm>
            <a:off x="0" y="0"/>
            <a:ext cx="9072081" cy="4407613"/>
          </a:xfrm>
          <a:prstGeom prst="rect">
            <a:avLst/>
          </a:prstGeom>
          <a:solidFill>
            <a:srgbClr val="BDA1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081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490" y="789039"/>
            <a:ext cx="7976675" cy="3643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s-PE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rope" pitchFamily="34" charset="0"/>
              </a:rPr>
              <a:t>Desarrollo e Implementación de un modelo de </a:t>
            </a:r>
            <a:r>
              <a:rPr lang="es-PE" sz="36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rope" pitchFamily="34" charset="0"/>
              </a:rPr>
              <a:t>Reinforcement</a:t>
            </a:r>
            <a:r>
              <a:rPr lang="es-PE" sz="3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rope" pitchFamily="34" charset="0"/>
              </a:rPr>
              <a:t> Learning </a:t>
            </a:r>
            <a:r>
              <a:rPr lang="es-PE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anrope" pitchFamily="34" charset="0"/>
              </a:rPr>
              <a:t>(RL) para la optimización de dietas en acuicultura</a:t>
            </a:r>
          </a:p>
        </p:txBody>
      </p:sp>
      <p:sp>
        <p:nvSpPr>
          <p:cNvPr id="4" name="Text 1"/>
          <p:cNvSpPr/>
          <p:nvPr/>
        </p:nvSpPr>
        <p:spPr>
          <a:xfrm>
            <a:off x="757828" y="52886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Plan de Tesis para obtener el Grado de Maestro en Ciencias con Mención en Inteligencia Artificial.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7829" y="634507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BRUNO ALEJANDRO DONAYRE </a:t>
            </a:r>
            <a:r>
              <a:rPr lang="en-US" sz="1750" dirty="0" err="1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DONAYRE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Universidad Nacional de Ingeniería, Perú - 2025</a:t>
            </a:r>
            <a:endParaRPr lang="en-US" sz="1750" dirty="0"/>
          </a:p>
        </p:txBody>
      </p:sp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C4C49107-E79E-BED9-A97A-7304D1153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2750" y="0"/>
            <a:ext cx="667650" cy="858083"/>
          </a:xfrm>
          <a:prstGeom prst="rect">
            <a:avLst/>
          </a:prstGeom>
          <a:solidFill>
            <a:srgbClr val="BDA189"/>
          </a:solidFill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D22E60D-F900-623F-6544-7D5E8F6B746F}"/>
              </a:ext>
            </a:extLst>
          </p:cNvPr>
          <p:cNvSpPr/>
          <p:nvPr/>
        </p:nvSpPr>
        <p:spPr>
          <a:xfrm>
            <a:off x="13962750" y="858082"/>
            <a:ext cx="667649" cy="7371517"/>
          </a:xfrm>
          <a:prstGeom prst="rect">
            <a:avLst/>
          </a:prstGeom>
          <a:solidFill>
            <a:srgbClr val="BDA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42EF3-E0D5-C324-C6AD-B15AD737C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49E026E-FC08-50F3-10E0-9632BDCC5D0D}"/>
              </a:ext>
            </a:extLst>
          </p:cNvPr>
          <p:cNvSpPr/>
          <p:nvPr/>
        </p:nvSpPr>
        <p:spPr>
          <a:xfrm>
            <a:off x="755333" y="593527"/>
            <a:ext cx="7573208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Metodología de Investigación</a:t>
            </a:r>
            <a:endParaRPr lang="en-US" sz="42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A8BC75E-8A1B-434B-B35F-C7B7E4FED69A}"/>
              </a:ext>
            </a:extLst>
          </p:cNvPr>
          <p:cNvSpPr/>
          <p:nvPr/>
        </p:nvSpPr>
        <p:spPr>
          <a:xfrm>
            <a:off x="12698858" y="7623425"/>
            <a:ext cx="1931542" cy="606176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7" name="Imagen 16" descr="Diagrama&#10;&#10;El contenido generado por IA puede ser incorrecto.">
            <a:extLst>
              <a:ext uri="{FF2B5EF4-FFF2-40B4-BE49-F238E27FC236}">
                <a16:creationId xmlns:a16="http://schemas.microsoft.com/office/drawing/2014/main" id="{642EEE12-FAA4-D091-17B7-9C36AF7E5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070" y="1411854"/>
            <a:ext cx="4400523" cy="661164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6">
            <a:extLst>
              <a:ext uri="{FF2B5EF4-FFF2-40B4-BE49-F238E27FC236}">
                <a16:creationId xmlns:a16="http://schemas.microsoft.com/office/drawing/2014/main" id="{86A55229-8647-55ED-591B-CE68940B9EDC}"/>
              </a:ext>
            </a:extLst>
          </p:cNvPr>
          <p:cNvSpPr/>
          <p:nvPr/>
        </p:nvSpPr>
        <p:spPr>
          <a:xfrm>
            <a:off x="6038263" y="3499576"/>
            <a:ext cx="7263829" cy="8914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El diseño experimental incluye ingesta, limpieza, transformación de datos, generación de datos sintéticos con GANs, inyección de ruido, selección de variables con Boruta, entrenamiento de agentes RL y validación con hold-out y K-Fold.</a:t>
            </a:r>
            <a:endParaRPr lang="en-US" sz="1100" dirty="0"/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97E6A4D2-029C-879F-4A00-5DEFD8BCA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2750" y="0"/>
            <a:ext cx="667650" cy="858083"/>
          </a:xfrm>
          <a:prstGeom prst="rect">
            <a:avLst/>
          </a:prstGeom>
          <a:solidFill>
            <a:srgbClr val="BDA189"/>
          </a:solidFill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3362408-599F-C2E6-3D2A-BEB543A5D0AC}"/>
              </a:ext>
            </a:extLst>
          </p:cNvPr>
          <p:cNvSpPr/>
          <p:nvPr/>
        </p:nvSpPr>
        <p:spPr>
          <a:xfrm>
            <a:off x="13962750" y="858082"/>
            <a:ext cx="667649" cy="7371517"/>
          </a:xfrm>
          <a:prstGeom prst="rect">
            <a:avLst/>
          </a:prstGeom>
          <a:solidFill>
            <a:srgbClr val="BDA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40067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825"/>
            <a:ext cx="88545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Administración del Plan de Tesis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337036"/>
            <a:ext cx="53488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Cronograma</a:t>
            </a: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(</a:t>
            </a:r>
            <a:r>
              <a:rPr lang="en-US" sz="220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junio</a:t>
            </a: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2025 - </a:t>
            </a:r>
            <a:r>
              <a:rPr lang="en-US" sz="220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enero</a:t>
            </a: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2026)</a:t>
            </a:r>
            <a:endParaRPr lang="en-US" sz="220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20469E9E-0630-DA19-C69D-EDB77D548F7B}"/>
              </a:ext>
            </a:extLst>
          </p:cNvPr>
          <p:cNvSpPr/>
          <p:nvPr/>
        </p:nvSpPr>
        <p:spPr>
          <a:xfrm>
            <a:off x="12698858" y="7623425"/>
            <a:ext cx="1931542" cy="606176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6838A24A-7811-F5D6-2432-1D0125545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92" y="1882412"/>
            <a:ext cx="11403016" cy="3077004"/>
          </a:xfrm>
          <a:prstGeom prst="rect">
            <a:avLst/>
          </a:prstGeom>
        </p:spPr>
      </p:pic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CF31F92F-269B-2BFB-4883-FAC1B34F2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073987"/>
              </p:ext>
            </p:extLst>
          </p:nvPr>
        </p:nvGraphicFramePr>
        <p:xfrm>
          <a:off x="3400746" y="5332288"/>
          <a:ext cx="7294652" cy="24329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12849">
                  <a:extLst>
                    <a:ext uri="{9D8B030D-6E8A-4147-A177-3AD203B41FA5}">
                      <a16:colId xmlns:a16="http://schemas.microsoft.com/office/drawing/2014/main" val="3533681854"/>
                    </a:ext>
                  </a:extLst>
                </a:gridCol>
                <a:gridCol w="2631100">
                  <a:extLst>
                    <a:ext uri="{9D8B030D-6E8A-4147-A177-3AD203B41FA5}">
                      <a16:colId xmlns:a16="http://schemas.microsoft.com/office/drawing/2014/main" val="2989848915"/>
                    </a:ext>
                  </a:extLst>
                </a:gridCol>
                <a:gridCol w="1097524">
                  <a:extLst>
                    <a:ext uri="{9D8B030D-6E8A-4147-A177-3AD203B41FA5}">
                      <a16:colId xmlns:a16="http://schemas.microsoft.com/office/drawing/2014/main" val="1337561924"/>
                    </a:ext>
                  </a:extLst>
                </a:gridCol>
                <a:gridCol w="1053179">
                  <a:extLst>
                    <a:ext uri="{9D8B030D-6E8A-4147-A177-3AD203B41FA5}">
                      <a16:colId xmlns:a16="http://schemas.microsoft.com/office/drawing/2014/main" val="1952716668"/>
                    </a:ext>
                  </a:extLst>
                </a:gridCol>
              </a:tblGrid>
              <a:tr h="202746">
                <a:tc>
                  <a:txBody>
                    <a:bodyPr/>
                    <a:lstStyle/>
                    <a:p>
                      <a:pPr algn="ctr" fontAlgn="t"/>
                      <a:r>
                        <a:rPr lang="es-P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Fase</a:t>
                      </a:r>
                      <a:endParaRPr lang="es-P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P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Actividad</a:t>
                      </a:r>
                      <a:endParaRPr lang="es-P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P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Fecha de Inicio</a:t>
                      </a:r>
                      <a:endParaRPr lang="es-P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P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Fecha de Fin</a:t>
                      </a:r>
                      <a:endParaRPr lang="es-PE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099039"/>
                  </a:ext>
                </a:extLst>
              </a:tr>
              <a:tr h="202746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 dirty="0">
                          <a:effectLst/>
                        </a:rPr>
                        <a:t>Fase 1: Comprensión y Preparación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Comprensión del negocio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2025-06-01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>
                          <a:effectLst/>
                        </a:rPr>
                        <a:t>2025-06-15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56593"/>
                  </a:ext>
                </a:extLst>
              </a:tr>
              <a:tr h="20274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 dirty="0">
                          <a:effectLst/>
                        </a:rPr>
                        <a:t>Comprensión de los datos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>
                          <a:effectLst/>
                        </a:rPr>
                        <a:t>2025-06-15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>
                          <a:effectLst/>
                        </a:rPr>
                        <a:t>2025-06-30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164593"/>
                  </a:ext>
                </a:extLst>
              </a:tr>
              <a:tr h="20274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Preparación de los datos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2025-07-01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>
                          <a:effectLst/>
                        </a:rPr>
                        <a:t>2025-07-15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932705"/>
                  </a:ext>
                </a:extLst>
              </a:tr>
              <a:tr h="202746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Fase 2: Modelado (</a:t>
                      </a:r>
                      <a:r>
                        <a:rPr lang="es-PE" sz="1100" u="none" strike="noStrike" dirty="0" err="1">
                          <a:effectLst/>
                        </a:rPr>
                        <a:t>Agile+AI</a:t>
                      </a:r>
                      <a:r>
                        <a:rPr lang="es-PE" sz="1100" u="none" strike="noStrike" dirty="0">
                          <a:effectLst/>
                        </a:rPr>
                        <a:t>)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Sprint 1: Función de recompensa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2025-07-15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>
                          <a:effectLst/>
                        </a:rPr>
                        <a:t>2025-07-30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316886"/>
                  </a:ext>
                </a:extLst>
              </a:tr>
              <a:tr h="20274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 dirty="0">
                          <a:effectLst/>
                        </a:rPr>
                        <a:t>Sprint 2: Arquitectura del agente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2025-08-01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2025-08-15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45727"/>
                  </a:ext>
                </a:extLst>
              </a:tr>
              <a:tr h="20274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Sprint 3: Entorno de simulación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>
                          <a:effectLst/>
                        </a:rPr>
                        <a:t>2025-08-15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>
                          <a:effectLst/>
                        </a:rPr>
                        <a:t>2025-08-30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21463"/>
                  </a:ext>
                </a:extLst>
              </a:tr>
              <a:tr h="20274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Modelado final del agente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>
                          <a:effectLst/>
                        </a:rPr>
                        <a:t>2025-09-01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>
                          <a:effectLst/>
                        </a:rPr>
                        <a:t>2025-09-15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035401"/>
                  </a:ext>
                </a:extLst>
              </a:tr>
              <a:tr h="20274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Fase 3: Evaluación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Validación técnica (hold-out, K-Fold)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>
                          <a:effectLst/>
                        </a:rPr>
                        <a:t>2025-09-15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>
                          <a:effectLst/>
                        </a:rPr>
                        <a:t>2025-10-05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785409"/>
                  </a:ext>
                </a:extLst>
              </a:tr>
              <a:tr h="20274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dirty="0">
                          <a:effectLst/>
                        </a:rPr>
                        <a:t>Revisión con expertos y UX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>
                          <a:effectLst/>
                        </a:rPr>
                        <a:t>2025-10-05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>
                          <a:effectLst/>
                        </a:rPr>
                        <a:t>2025-10-30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443463"/>
                  </a:ext>
                </a:extLst>
              </a:tr>
              <a:tr h="20274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effectLst/>
                        </a:rPr>
                        <a:t>Fase 4: Redacción y cierre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Redacción de resultados y hallazgos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2025-11-01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>
                          <a:effectLst/>
                        </a:rPr>
                        <a:t>2025-12-10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932244"/>
                  </a:ext>
                </a:extLst>
              </a:tr>
              <a:tr h="202746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Elaboración final y sustentación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2026-01-01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>
                          <a:effectLst/>
                        </a:rPr>
                        <a:t>2026-01-31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933681"/>
                  </a:ext>
                </a:extLst>
              </a:tr>
            </a:tbl>
          </a:graphicData>
        </a:graphic>
      </p:graphicFrame>
      <p:pic>
        <p:nvPicPr>
          <p:cNvPr id="6" name="Imagen 5" descr="Logotipo&#10;&#10;El contenido generado por IA puede ser incorrecto.">
            <a:extLst>
              <a:ext uri="{FF2B5EF4-FFF2-40B4-BE49-F238E27FC236}">
                <a16:creationId xmlns:a16="http://schemas.microsoft.com/office/drawing/2014/main" id="{C71CEF38-00B0-79B9-A8E6-E7CFC998F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2750" y="0"/>
            <a:ext cx="667650" cy="858083"/>
          </a:xfrm>
          <a:prstGeom prst="rect">
            <a:avLst/>
          </a:prstGeom>
          <a:solidFill>
            <a:srgbClr val="BDA189"/>
          </a:solidFill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A2B6D1D-3E70-431A-2749-1FBEEF374116}"/>
              </a:ext>
            </a:extLst>
          </p:cNvPr>
          <p:cNvSpPr/>
          <p:nvPr/>
        </p:nvSpPr>
        <p:spPr>
          <a:xfrm>
            <a:off x="13962750" y="858082"/>
            <a:ext cx="667649" cy="7371517"/>
          </a:xfrm>
          <a:prstGeom prst="rect">
            <a:avLst/>
          </a:prstGeom>
          <a:solidFill>
            <a:srgbClr val="BDA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11468-0C70-F4CA-D175-8506B144C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2835203-9833-14F3-E989-1255FA7974C9}"/>
              </a:ext>
            </a:extLst>
          </p:cNvPr>
          <p:cNvSpPr/>
          <p:nvPr/>
        </p:nvSpPr>
        <p:spPr>
          <a:xfrm>
            <a:off x="793790" y="1271349"/>
            <a:ext cx="88545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Administración del Plan de Tesis</a:t>
            </a:r>
            <a:endParaRPr lang="en-US" sz="44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A3FA820D-BE50-5BCA-47D1-0DBBE70DF02D}"/>
              </a:ext>
            </a:extLst>
          </p:cNvPr>
          <p:cNvSpPr/>
          <p:nvPr/>
        </p:nvSpPr>
        <p:spPr>
          <a:xfrm>
            <a:off x="793790" y="2214026"/>
            <a:ext cx="41423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Presupuesto Estimado (Anual)</a:t>
            </a:r>
            <a:endParaRPr lang="en-US" sz="220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2305CB9-DAF0-BAEC-DF0E-CCEFC25D42A2}"/>
              </a:ext>
            </a:extLst>
          </p:cNvPr>
          <p:cNvSpPr/>
          <p:nvPr/>
        </p:nvSpPr>
        <p:spPr>
          <a:xfrm>
            <a:off x="12698858" y="7623425"/>
            <a:ext cx="1931542" cy="606176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A3248FAD-6543-9B84-AA8A-15B9B4843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96697"/>
              </p:ext>
            </p:extLst>
          </p:nvPr>
        </p:nvGraphicFramePr>
        <p:xfrm>
          <a:off x="3308277" y="3388621"/>
          <a:ext cx="7346023" cy="35544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9204">
                  <a:extLst>
                    <a:ext uri="{9D8B030D-6E8A-4147-A177-3AD203B41FA5}">
                      <a16:colId xmlns:a16="http://schemas.microsoft.com/office/drawing/2014/main" val="274894779"/>
                    </a:ext>
                  </a:extLst>
                </a:gridCol>
                <a:gridCol w="2455440">
                  <a:extLst>
                    <a:ext uri="{9D8B030D-6E8A-4147-A177-3AD203B41FA5}">
                      <a16:colId xmlns:a16="http://schemas.microsoft.com/office/drawing/2014/main" val="1996462931"/>
                    </a:ext>
                  </a:extLst>
                </a:gridCol>
                <a:gridCol w="1417919">
                  <a:extLst>
                    <a:ext uri="{9D8B030D-6E8A-4147-A177-3AD203B41FA5}">
                      <a16:colId xmlns:a16="http://schemas.microsoft.com/office/drawing/2014/main" val="3972528138"/>
                    </a:ext>
                  </a:extLst>
                </a:gridCol>
                <a:gridCol w="1049574">
                  <a:extLst>
                    <a:ext uri="{9D8B030D-6E8A-4147-A177-3AD203B41FA5}">
                      <a16:colId xmlns:a16="http://schemas.microsoft.com/office/drawing/2014/main" val="339726528"/>
                    </a:ext>
                  </a:extLst>
                </a:gridCol>
                <a:gridCol w="953886">
                  <a:extLst>
                    <a:ext uri="{9D8B030D-6E8A-4147-A177-3AD203B41FA5}">
                      <a16:colId xmlns:a16="http://schemas.microsoft.com/office/drawing/2014/main" val="3046846982"/>
                    </a:ext>
                  </a:extLst>
                </a:gridCol>
              </a:tblGrid>
              <a:tr h="3713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Herramienta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Funcionalidad</a:t>
                      </a:r>
                      <a:endParaRPr lang="es-PE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Costo Estimado</a:t>
                      </a:r>
                      <a:endParaRPr lang="es-PE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Costo Mensual (USD)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Costo Anual (USD)</a:t>
                      </a:r>
                      <a:endParaRPr lang="es-PE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938492"/>
                  </a:ext>
                </a:extLst>
              </a:tr>
              <a:tr h="5518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Cloud Scheduler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Automatiza tareas como actualizaciones de tablas, limpieza de datos o envío de reportes.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$0.10/job/mes × 5 jobs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$0.50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$6.00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054950"/>
                  </a:ext>
                </a:extLst>
              </a:tr>
              <a:tr h="3713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Cloud Composer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Orquesta flujos complejos tipo ETL: cargar datos → procesar → calcular → guardar.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$300/mes por entorno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$300.00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$3,600.00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334267"/>
                  </a:ext>
                </a:extLst>
              </a:tr>
              <a:tr h="3713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Cloud Workflows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Coordina ejecución de múltiples servicios o scripts en secuencia.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~$0.025 por ejecución × estimaciones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$5.00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$60.00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851559"/>
                  </a:ext>
                </a:extLst>
              </a:tr>
              <a:tr h="3713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Compute Engine (VM)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Ejecuta notebooks pesados, simulaciones o pruebas de modelos sin GPU.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~$25–80/mes (sin GPU)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$80.00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$960.00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235469"/>
                  </a:ext>
                </a:extLst>
              </a:tr>
              <a:tr h="3713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Colab Enterprise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Uso colaborativo de notebooks con mayor potencia y conexión directa a GCP.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~$50–100/mes por usuario activo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$75.00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$900.00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172294"/>
                  </a:ext>
                </a:extLst>
              </a:tr>
              <a:tr h="3713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Vertex AI (GPU)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Entrena modelos complejos (ej. RL o </a:t>
                      </a:r>
                      <a:r>
                        <a:rPr lang="es-PE" sz="1100" dirty="0" err="1">
                          <a:effectLst/>
                        </a:rPr>
                        <a:t>deep</a:t>
                      </a:r>
                      <a:r>
                        <a:rPr lang="es-PE" sz="1100" dirty="0">
                          <a:effectLst/>
                        </a:rPr>
                        <a:t> </a:t>
                      </a:r>
                      <a:r>
                        <a:rPr lang="es-PE" sz="1100" dirty="0" err="1">
                          <a:effectLst/>
                        </a:rPr>
                        <a:t>learning</a:t>
                      </a:r>
                      <a:r>
                        <a:rPr lang="es-PE" sz="1100" dirty="0">
                          <a:effectLst/>
                        </a:rPr>
                        <a:t>) estimando uso diario de 3 horas.</a:t>
                      </a:r>
                      <a:endParaRPr lang="es-PE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$1–8/hora × 3h × 30 días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$720.00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$8,640.00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409862"/>
                  </a:ext>
                </a:extLst>
              </a:tr>
              <a:tr h="3713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Cloud Run (API)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Despliega scripts o apps con contenedores Docker, útil para exponer APIs del modelo.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$3–$20/mes según uso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$20.00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$240.00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282609"/>
                  </a:ext>
                </a:extLst>
              </a:tr>
              <a:tr h="22374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PE" sz="1100" dirty="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b="1" dirty="0">
                          <a:solidFill>
                            <a:schemeClr val="bg1"/>
                          </a:solidFill>
                          <a:effectLst/>
                        </a:rPr>
                        <a:t>Total estimado</a:t>
                      </a:r>
                      <a:endParaRPr lang="es-PE" sz="11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PE" sz="1100" dirty="0"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$1,200.50</a:t>
                      </a:r>
                      <a:endParaRPr lang="es-PE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$14,406.00</a:t>
                      </a:r>
                      <a:endParaRPr lang="es-PE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588292"/>
                  </a:ext>
                </a:extLst>
              </a:tr>
            </a:tbl>
          </a:graphicData>
        </a:graphic>
      </p:graphicFrame>
      <p:pic>
        <p:nvPicPr>
          <p:cNvPr id="9" name="Imagen 8" descr="Logotipo&#10;&#10;El contenido generado por IA puede ser incorrecto.">
            <a:extLst>
              <a:ext uri="{FF2B5EF4-FFF2-40B4-BE49-F238E27FC236}">
                <a16:creationId xmlns:a16="http://schemas.microsoft.com/office/drawing/2014/main" id="{188E321B-93AA-8472-86F9-83DF0F140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2750" y="0"/>
            <a:ext cx="667650" cy="858083"/>
          </a:xfrm>
          <a:prstGeom prst="rect">
            <a:avLst/>
          </a:prstGeom>
          <a:solidFill>
            <a:srgbClr val="BDA189"/>
          </a:solidFill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627D618D-B143-DAA7-3CDF-EE4D3D3E6D80}"/>
              </a:ext>
            </a:extLst>
          </p:cNvPr>
          <p:cNvSpPr/>
          <p:nvPr/>
        </p:nvSpPr>
        <p:spPr>
          <a:xfrm>
            <a:off x="13962750" y="858082"/>
            <a:ext cx="667649" cy="7371517"/>
          </a:xfrm>
          <a:prstGeom prst="rect">
            <a:avLst/>
          </a:prstGeom>
          <a:solidFill>
            <a:srgbClr val="BDA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39827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CF8BC-09C5-102E-A3B2-1F7A265CD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5375726-6EAF-08DE-1668-3E8710BF2825}"/>
              </a:ext>
            </a:extLst>
          </p:cNvPr>
          <p:cNvSpPr/>
          <p:nvPr/>
        </p:nvSpPr>
        <p:spPr>
          <a:xfrm>
            <a:off x="670500" y="346675"/>
            <a:ext cx="88545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Primeros</a:t>
            </a: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445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Resultados</a:t>
            </a:r>
            <a:endParaRPr lang="en-US" sz="445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4327F8F-2159-83B1-635F-4E9E1075E122}"/>
              </a:ext>
            </a:extLst>
          </p:cNvPr>
          <p:cNvSpPr/>
          <p:nvPr/>
        </p:nvSpPr>
        <p:spPr>
          <a:xfrm>
            <a:off x="12698858" y="7623425"/>
            <a:ext cx="1931542" cy="606176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0E9DB6CE-E1EA-75E1-AF46-ACA0FCFD6A28}"/>
              </a:ext>
            </a:extLst>
          </p:cNvPr>
          <p:cNvSpPr/>
          <p:nvPr/>
        </p:nvSpPr>
        <p:spPr>
          <a:xfrm>
            <a:off x="793790" y="1337036"/>
            <a:ext cx="53488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Uso de Redes </a:t>
            </a:r>
            <a:r>
              <a:rPr lang="en-US" sz="220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Neuronales</a:t>
            </a: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220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Adversas</a:t>
            </a: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(GAN)</a:t>
            </a:r>
            <a:endParaRPr lang="en-US" sz="2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79E21EA-37EA-6F15-C229-DD56760E7E94}"/>
              </a:ext>
            </a:extLst>
          </p:cNvPr>
          <p:cNvSpPr txBox="1"/>
          <p:nvPr/>
        </p:nvSpPr>
        <p:spPr>
          <a:xfrm>
            <a:off x="291628" y="2815119"/>
            <a:ext cx="5460101" cy="1881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s-PE"/>
            </a:defPPr>
            <a:lvl1pPr indent="0">
              <a:lnSpc>
                <a:spcPts val="2700"/>
              </a:lnSpc>
              <a:buNone/>
              <a:defRPr sz="110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s-ES" sz="1050" dirty="0"/>
              <a:t>Un GAN (Generative Adversarial Network) es una red neuronal diseñada para generar datos sintéticos que imitan un conjunto de datos reales. Fue introducida por Ian </a:t>
            </a:r>
            <a:r>
              <a:rPr lang="es-ES" sz="1050" dirty="0" err="1"/>
              <a:t>Goodfellow</a:t>
            </a:r>
            <a:r>
              <a:rPr lang="es-ES" sz="1050" dirty="0"/>
              <a:t> en 2014, y se basa en un enfoque de aprendizaje adversarial, donde participan dos redes: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050" dirty="0"/>
              <a:t>Generador: intenta crear datos falsos que parezcan reales.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050" dirty="0"/>
              <a:t>Discriminador: intenta distinguir entre datos reales y sintéticos.</a:t>
            </a:r>
          </a:p>
          <a:p>
            <a:pPr marL="171450" indent="-1714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ES" sz="1050" dirty="0"/>
          </a:p>
          <a:p>
            <a:pPr algn="just">
              <a:lnSpc>
                <a:spcPct val="100000"/>
              </a:lnSpc>
            </a:pPr>
            <a:r>
              <a:rPr lang="es-ES" sz="1050" dirty="0"/>
              <a:t>Ambos modelos se entrenan en conjunto hasta que el generador aprende a producir datos casi indistinguibles de los reales.</a:t>
            </a:r>
            <a:endParaRPr lang="es-PE" sz="105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179133F-E77E-4E6F-A846-58D66BC6BA18}"/>
              </a:ext>
            </a:extLst>
          </p:cNvPr>
          <p:cNvSpPr txBox="1"/>
          <p:nvPr/>
        </p:nvSpPr>
        <p:spPr>
          <a:xfrm>
            <a:off x="291629" y="5051103"/>
            <a:ext cx="5460100" cy="1277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s-PE"/>
            </a:defPPr>
            <a:lvl1pPr indent="0" algn="just">
              <a:lnSpc>
                <a:spcPct val="100000"/>
              </a:lnSpc>
              <a:buNone/>
              <a:defRPr sz="110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defRPr>
            </a:lvl1pPr>
          </a:lstStyle>
          <a:p>
            <a:r>
              <a:rPr lang="es-ES" sz="1050" dirty="0"/>
              <a:t>En este trabajo, el objetivo es simular condiciones productivas en acuicultura, incluso en escenarios extremos o poco frecuentes que no están bien representados en los datos históricos, como:</a:t>
            </a:r>
          </a:p>
          <a:p>
            <a:r>
              <a:rPr lang="es-ES" sz="1050" dirty="0"/>
              <a:t>Temperaturas ambientales de 20 °C, que son poco comunes pero </a:t>
            </a:r>
            <a:r>
              <a:rPr lang="es-ES" sz="1050" dirty="0" err="1"/>
              <a:t>críticas.Condiciones</a:t>
            </a:r>
            <a:r>
              <a:rPr lang="es-ES" sz="1050" dirty="0"/>
              <a:t> de pH, oxígeno o humedad fuera del rango normal.</a:t>
            </a:r>
          </a:p>
          <a:p>
            <a:endParaRPr lang="es-ES" sz="1050" dirty="0"/>
          </a:p>
          <a:p>
            <a:r>
              <a:rPr lang="es-ES" sz="1050" dirty="0"/>
              <a:t>Estos escenarios extremos son clave para entrenar modelos robustos, como los de aprendizaje por refuerzo, y para evaluar el rendimiento bajo estrés productivo. </a:t>
            </a:r>
          </a:p>
          <a:p>
            <a:r>
              <a:rPr lang="es-ES" sz="1050" dirty="0"/>
              <a:t>Los </a:t>
            </a:r>
            <a:r>
              <a:rPr lang="es-ES" sz="1050" dirty="0" err="1"/>
              <a:t>GANs</a:t>
            </a:r>
            <a:r>
              <a:rPr lang="es-ES" sz="1050" dirty="0"/>
              <a:t> son valiosos, ya que permiten generar nuevos ejemplos plausibles sin necesidad de recolectarlos experimentalmente.</a:t>
            </a:r>
            <a:endParaRPr lang="es-PE" sz="105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C337AC2-DAC3-C725-0613-4E95D992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825" y="1972948"/>
            <a:ext cx="4177440" cy="294732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4A6684B-882E-874F-892B-91DDC5E59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513" y="5051103"/>
            <a:ext cx="4695289" cy="2947329"/>
          </a:xfrm>
          <a:prstGeom prst="rect">
            <a:avLst/>
          </a:prstGeom>
        </p:spPr>
      </p:pic>
      <p:pic>
        <p:nvPicPr>
          <p:cNvPr id="6" name="Imagen 5" descr="Logotipo&#10;&#10;El contenido generado por IA puede ser incorrecto.">
            <a:extLst>
              <a:ext uri="{FF2B5EF4-FFF2-40B4-BE49-F238E27FC236}">
                <a16:creationId xmlns:a16="http://schemas.microsoft.com/office/drawing/2014/main" id="{7BD5E1F9-2EC6-7EA0-58C9-3EBDA7BC4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2750" y="0"/>
            <a:ext cx="667650" cy="858083"/>
          </a:xfrm>
          <a:prstGeom prst="rect">
            <a:avLst/>
          </a:prstGeom>
          <a:solidFill>
            <a:srgbClr val="BDA189"/>
          </a:solidFill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08CCD8F-B18B-DFF5-C167-9A23C11ED4C7}"/>
              </a:ext>
            </a:extLst>
          </p:cNvPr>
          <p:cNvSpPr/>
          <p:nvPr/>
        </p:nvSpPr>
        <p:spPr>
          <a:xfrm>
            <a:off x="13962750" y="858082"/>
            <a:ext cx="667649" cy="7371517"/>
          </a:xfrm>
          <a:prstGeom prst="rect">
            <a:avLst/>
          </a:prstGeom>
          <a:solidFill>
            <a:srgbClr val="BDA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65FD62-46B0-F4F2-677A-28821EA2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158" y="1986919"/>
            <a:ext cx="3984764" cy="294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072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0630F-90DF-D018-FB10-C8D299EDA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D52AABD-6CE5-BEC3-011A-DB871A9FBC41}"/>
              </a:ext>
            </a:extLst>
          </p:cNvPr>
          <p:cNvSpPr/>
          <p:nvPr/>
        </p:nvSpPr>
        <p:spPr>
          <a:xfrm>
            <a:off x="670500" y="346675"/>
            <a:ext cx="88545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Primeros</a:t>
            </a: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445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Resultados</a:t>
            </a:r>
            <a:endParaRPr lang="en-US" sz="445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A8CC868-C15C-A942-9B27-9BE98070A217}"/>
              </a:ext>
            </a:extLst>
          </p:cNvPr>
          <p:cNvSpPr/>
          <p:nvPr/>
        </p:nvSpPr>
        <p:spPr>
          <a:xfrm>
            <a:off x="12698858" y="7623425"/>
            <a:ext cx="1931542" cy="606176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CEFFFFA-94B8-3261-A0F2-75E7B8B8D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7" y="2272659"/>
            <a:ext cx="7454932" cy="5297458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66D92B4E-433F-752C-5799-14FEEA892997}"/>
              </a:ext>
            </a:extLst>
          </p:cNvPr>
          <p:cNvSpPr/>
          <p:nvPr/>
        </p:nvSpPr>
        <p:spPr>
          <a:xfrm>
            <a:off x="793790" y="1337036"/>
            <a:ext cx="53488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Uso de Redes </a:t>
            </a:r>
            <a:r>
              <a:rPr lang="en-US" sz="220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Neuronales</a:t>
            </a: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220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Adversas</a:t>
            </a: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(GAN)</a:t>
            </a:r>
            <a:endParaRPr lang="en-US" sz="2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C4FB146-AC25-7595-60C3-DDBE53E327D7}"/>
              </a:ext>
            </a:extLst>
          </p:cNvPr>
          <p:cNvSpPr txBox="1"/>
          <p:nvPr/>
        </p:nvSpPr>
        <p:spPr>
          <a:xfrm>
            <a:off x="8198384" y="5457888"/>
            <a:ext cx="61850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BDA189"/>
                </a:solidFill>
              </a:rPr>
              <a:t>Aunque los modelos WGAN-GP y WGAN tienen mejor desempeño general, aún ningún modelo replicó exactamente las distribuciones reales, especialmente en variables individuales.</a:t>
            </a:r>
          </a:p>
          <a:p>
            <a:r>
              <a:rPr lang="es-ES" sz="1200" b="1" dirty="0">
                <a:solidFill>
                  <a:srgbClr val="BDA189"/>
                </a:solidFill>
              </a:rPr>
              <a:t>El GAN estándar produce datos menos realistas.</a:t>
            </a:r>
          </a:p>
          <a:p>
            <a:r>
              <a:rPr lang="es-ES" sz="1200" b="1" dirty="0">
                <a:solidFill>
                  <a:srgbClr val="BDA189"/>
                </a:solidFill>
              </a:rPr>
              <a:t>Esto refuerza la importancia de seleccionar el modelo adecuado, y la necesidad de mejorar el entrenamiento.</a:t>
            </a:r>
            <a:endParaRPr lang="es-PE" sz="1200" b="1" dirty="0">
              <a:solidFill>
                <a:srgbClr val="BDA189"/>
              </a:solidFill>
            </a:endParaRPr>
          </a:p>
        </p:txBody>
      </p:sp>
      <p:pic>
        <p:nvPicPr>
          <p:cNvPr id="8" name="Imagen 7" descr="Logotipo&#10;&#10;El contenido generado por IA puede ser incorrecto.">
            <a:extLst>
              <a:ext uri="{FF2B5EF4-FFF2-40B4-BE49-F238E27FC236}">
                <a16:creationId xmlns:a16="http://schemas.microsoft.com/office/drawing/2014/main" id="{EEF176C8-0D58-CA44-B9C2-E2850FF82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2750" y="0"/>
            <a:ext cx="667650" cy="858083"/>
          </a:xfrm>
          <a:prstGeom prst="rect">
            <a:avLst/>
          </a:prstGeom>
          <a:solidFill>
            <a:srgbClr val="BDA189"/>
          </a:solidFill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6F3B84A-66B0-DB6A-1ADF-376274BEDD1A}"/>
              </a:ext>
            </a:extLst>
          </p:cNvPr>
          <p:cNvSpPr/>
          <p:nvPr/>
        </p:nvSpPr>
        <p:spPr>
          <a:xfrm>
            <a:off x="13962750" y="858082"/>
            <a:ext cx="667649" cy="7371517"/>
          </a:xfrm>
          <a:prstGeom prst="rect">
            <a:avLst/>
          </a:prstGeom>
          <a:solidFill>
            <a:srgbClr val="BDA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D3EBBA7D-AC04-AC78-B67D-C7B7D5C9F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143890"/>
              </p:ext>
            </p:extLst>
          </p:nvPr>
        </p:nvGraphicFramePr>
        <p:xfrm>
          <a:off x="8280577" y="2256389"/>
          <a:ext cx="5764196" cy="2651760"/>
        </p:xfrm>
        <a:graphic>
          <a:graphicData uri="http://schemas.openxmlformats.org/drawingml/2006/table">
            <a:tbl>
              <a:tblPr/>
              <a:tblGrid>
                <a:gridCol w="1441049">
                  <a:extLst>
                    <a:ext uri="{9D8B030D-6E8A-4147-A177-3AD203B41FA5}">
                      <a16:colId xmlns:a16="http://schemas.microsoft.com/office/drawing/2014/main" val="2527688463"/>
                    </a:ext>
                  </a:extLst>
                </a:gridCol>
                <a:gridCol w="1441049">
                  <a:extLst>
                    <a:ext uri="{9D8B030D-6E8A-4147-A177-3AD203B41FA5}">
                      <a16:colId xmlns:a16="http://schemas.microsoft.com/office/drawing/2014/main" val="791204737"/>
                    </a:ext>
                  </a:extLst>
                </a:gridCol>
                <a:gridCol w="1441049">
                  <a:extLst>
                    <a:ext uri="{9D8B030D-6E8A-4147-A177-3AD203B41FA5}">
                      <a16:colId xmlns:a16="http://schemas.microsoft.com/office/drawing/2014/main" val="2416296982"/>
                    </a:ext>
                  </a:extLst>
                </a:gridCol>
                <a:gridCol w="1441049">
                  <a:extLst>
                    <a:ext uri="{9D8B030D-6E8A-4147-A177-3AD203B41FA5}">
                      <a16:colId xmlns:a16="http://schemas.microsoft.com/office/drawing/2014/main" val="3974352674"/>
                    </a:ext>
                  </a:extLst>
                </a:gridCol>
              </a:tblGrid>
              <a:tr h="141226">
                <a:tc>
                  <a:txBody>
                    <a:bodyPr/>
                    <a:lstStyle/>
                    <a:p>
                      <a:r>
                        <a:rPr lang="es-PE" sz="800" b="1" dirty="0">
                          <a:solidFill>
                            <a:schemeClr val="bg1"/>
                          </a:solidFill>
                        </a:rPr>
                        <a:t>Modelo</a:t>
                      </a:r>
                      <a:endParaRPr lang="es-PE" sz="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800" b="1" dirty="0">
                          <a:solidFill>
                            <a:schemeClr val="bg1"/>
                          </a:solidFill>
                        </a:rPr>
                        <a:t>Descripción técnica</a:t>
                      </a:r>
                      <a:endParaRPr lang="es-PE" sz="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800" b="1">
                          <a:solidFill>
                            <a:schemeClr val="bg1"/>
                          </a:solidFill>
                        </a:rPr>
                        <a:t>Rendimiento (KS)</a:t>
                      </a:r>
                      <a:endParaRPr lang="es-PE" sz="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800" b="1" dirty="0">
                          <a:solidFill>
                            <a:schemeClr val="bg1"/>
                          </a:solidFill>
                        </a:rPr>
                        <a:t>Observaciones</a:t>
                      </a:r>
                      <a:endParaRPr lang="es-PE" sz="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613273"/>
                  </a:ext>
                </a:extLst>
              </a:tr>
              <a:tr h="480168">
                <a:tc>
                  <a:txBody>
                    <a:bodyPr/>
                    <a:lstStyle/>
                    <a:p>
                      <a:r>
                        <a:rPr lang="es-PE" sz="800" b="1" dirty="0">
                          <a:solidFill>
                            <a:schemeClr val="bg1"/>
                          </a:solidFill>
                        </a:rPr>
                        <a:t>GAN (básico)</a:t>
                      </a:r>
                      <a:endParaRPr lang="es-PE" sz="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800"/>
                        <a:t>Modelo clásico con problemas de estabilidad y </a:t>
                      </a:r>
                      <a:r>
                        <a:rPr lang="es-PE" sz="800" i="1"/>
                        <a:t>modo colapso</a:t>
                      </a:r>
                      <a:r>
                        <a:rPr lang="es-PE" sz="800"/>
                        <a:t> (genera valores repetitivos o limitados).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800"/>
                        <a:t>Alto (≈ 0.483)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800" dirty="0"/>
                        <a:t>Genera datos poco realistas comparado con los otros modelos.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305883"/>
                  </a:ext>
                </a:extLst>
              </a:tr>
              <a:tr h="480168">
                <a:tc>
                  <a:txBody>
                    <a:bodyPr/>
                    <a:lstStyle/>
                    <a:p>
                      <a:r>
                        <a:rPr lang="es-PE" sz="800" b="1" dirty="0">
                          <a:solidFill>
                            <a:schemeClr val="bg1"/>
                          </a:solidFill>
                        </a:rPr>
                        <a:t>WGAN</a:t>
                      </a:r>
                      <a:endParaRPr lang="es-PE" sz="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800"/>
                        <a:t>Introduce la distancia Wasserstein como función de pérdida, mejorando la estabilidad durante el entrenamiento.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800" b="1" dirty="0">
                          <a:solidFill>
                            <a:srgbClr val="92D050"/>
                          </a:solidFill>
                        </a:rPr>
                        <a:t>Medio (≈ 0.186)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800"/>
                        <a:t>Mejora respecto al GAN clásico, con buena calidad de datos.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658758"/>
                  </a:ext>
                </a:extLst>
              </a:tr>
              <a:tr h="395433">
                <a:tc>
                  <a:txBody>
                    <a:bodyPr/>
                    <a:lstStyle/>
                    <a:p>
                      <a:r>
                        <a:rPr lang="es-PE" sz="800" b="1" dirty="0">
                          <a:solidFill>
                            <a:schemeClr val="bg1"/>
                          </a:solidFill>
                        </a:rPr>
                        <a:t>WGAN-GP</a:t>
                      </a:r>
                      <a:endParaRPr lang="es-PE" sz="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800"/>
                        <a:t>Variante de WGAN con penalización del gradiente para mayor suavidad y estabilidad.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800" b="1" dirty="0">
                          <a:solidFill>
                            <a:srgbClr val="92D050"/>
                          </a:solidFill>
                        </a:rPr>
                        <a:t>Bajo (≈ 0.176)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800"/>
                        <a:t>Es el modelo con mejor similitud estadística con los datos reales.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762188"/>
                  </a:ext>
                </a:extLst>
              </a:tr>
              <a:tr h="480168">
                <a:tc>
                  <a:txBody>
                    <a:bodyPr/>
                    <a:lstStyle/>
                    <a:p>
                      <a:r>
                        <a:rPr lang="es-PE" sz="800" b="1" dirty="0">
                          <a:solidFill>
                            <a:schemeClr val="bg1"/>
                          </a:solidFill>
                        </a:rPr>
                        <a:t>WGAN-GP + </a:t>
                      </a:r>
                      <a:r>
                        <a:rPr lang="es-PE" sz="800" b="1" dirty="0" err="1">
                          <a:solidFill>
                            <a:schemeClr val="bg1"/>
                          </a:solidFill>
                        </a:rPr>
                        <a:t>Embedding</a:t>
                      </a:r>
                      <a:endParaRPr lang="es-PE" sz="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800"/>
                        <a:t>Añade información contextual (embedding), como semana o tipo de dieta, al proceso generativo.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PE" sz="800" dirty="0"/>
                        <a:t>Medio-Bajo (≈ 0.203)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800" dirty="0"/>
                        <a:t>Ligeramente menos preciso que WGAN-GP puro, pero con potencial para personalizar.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61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316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326D415-7417-5939-137F-A95FD7467467}"/>
              </a:ext>
            </a:extLst>
          </p:cNvPr>
          <p:cNvSpPr/>
          <p:nvPr/>
        </p:nvSpPr>
        <p:spPr>
          <a:xfrm>
            <a:off x="12698858" y="7623425"/>
            <a:ext cx="1931542" cy="606176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F8A2087-199A-801A-0207-5F3141E4D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92" y="1105504"/>
            <a:ext cx="4523577" cy="222918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3F1972A-EE13-A02E-5DB1-DC8EFB3883AE}"/>
              </a:ext>
            </a:extLst>
          </p:cNvPr>
          <p:cNvSpPr/>
          <p:nvPr/>
        </p:nvSpPr>
        <p:spPr>
          <a:xfrm>
            <a:off x="670500" y="346675"/>
            <a:ext cx="88545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Primeros</a:t>
            </a: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445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Resultados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7FA3FC7-395B-6DF9-2C69-5E5F3E81F16C}"/>
              </a:ext>
            </a:extLst>
          </p:cNvPr>
          <p:cNvSpPr/>
          <p:nvPr/>
        </p:nvSpPr>
        <p:spPr>
          <a:xfrm>
            <a:off x="793790" y="1337036"/>
            <a:ext cx="53488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Uso de Redes </a:t>
            </a:r>
            <a:r>
              <a:rPr lang="en-US" sz="220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Neuronales</a:t>
            </a: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220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Adversas</a:t>
            </a: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(GAN)</a:t>
            </a:r>
            <a:endParaRPr lang="en-US" sz="22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6DB5095-0E8F-9922-F927-0B8E2B4B0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875" y="5706387"/>
            <a:ext cx="4523578" cy="20344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5EBF67F-75F7-AF34-5815-0DFE85B10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039" y="5191366"/>
            <a:ext cx="4302192" cy="287950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460C146-162A-913D-4D52-8C0893C20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41" y="1972948"/>
            <a:ext cx="4948365" cy="3106190"/>
          </a:xfrm>
          <a:prstGeom prst="rect">
            <a:avLst/>
          </a:prstGeom>
        </p:spPr>
      </p:pic>
      <p:pic>
        <p:nvPicPr>
          <p:cNvPr id="12" name="Imagen 11" descr="Logotipo&#10;&#10;El contenido generado por IA puede ser incorrecto.">
            <a:extLst>
              <a:ext uri="{FF2B5EF4-FFF2-40B4-BE49-F238E27FC236}">
                <a16:creationId xmlns:a16="http://schemas.microsoft.com/office/drawing/2014/main" id="{4F228B23-75C2-9CB8-4F32-4470EBB65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2750" y="0"/>
            <a:ext cx="667650" cy="858083"/>
          </a:xfrm>
          <a:prstGeom prst="rect">
            <a:avLst/>
          </a:prstGeom>
          <a:solidFill>
            <a:srgbClr val="BDA189"/>
          </a:solidFill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CCA315B-5741-09F9-713D-7D37505E2ABD}"/>
              </a:ext>
            </a:extLst>
          </p:cNvPr>
          <p:cNvSpPr/>
          <p:nvPr/>
        </p:nvSpPr>
        <p:spPr>
          <a:xfrm>
            <a:off x="13962750" y="858082"/>
            <a:ext cx="667649" cy="7371517"/>
          </a:xfrm>
          <a:prstGeom prst="rect">
            <a:avLst/>
          </a:prstGeom>
          <a:solidFill>
            <a:srgbClr val="BDA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443A46-874F-8A17-A3CC-BE511CBB3A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59" y="3482126"/>
            <a:ext cx="4523577" cy="191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13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Logotipo&#10;&#10;El contenido generado por IA puede ser incorrecto.">
            <a:extLst>
              <a:ext uri="{FF2B5EF4-FFF2-40B4-BE49-F238E27FC236}">
                <a16:creationId xmlns:a16="http://schemas.microsoft.com/office/drawing/2014/main" id="{7EAFC7AA-3F0C-B4F9-3C2F-B08E28617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750" y="0"/>
            <a:ext cx="667650" cy="858083"/>
          </a:xfrm>
          <a:prstGeom prst="rect">
            <a:avLst/>
          </a:prstGeom>
          <a:solidFill>
            <a:srgbClr val="BDA189"/>
          </a:solidFill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09664F85-47A6-F16F-CCF5-35771D8B74F3}"/>
              </a:ext>
            </a:extLst>
          </p:cNvPr>
          <p:cNvSpPr/>
          <p:nvPr/>
        </p:nvSpPr>
        <p:spPr>
          <a:xfrm>
            <a:off x="13962750" y="858082"/>
            <a:ext cx="667649" cy="7371517"/>
          </a:xfrm>
          <a:prstGeom prst="rect">
            <a:avLst/>
          </a:prstGeom>
          <a:solidFill>
            <a:srgbClr val="BDA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8CE4307C-E4E5-DBA0-FBC2-E06ECB1326FE}"/>
              </a:ext>
            </a:extLst>
          </p:cNvPr>
          <p:cNvSpPr/>
          <p:nvPr/>
        </p:nvSpPr>
        <p:spPr>
          <a:xfrm>
            <a:off x="793790" y="1337036"/>
            <a:ext cx="79906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Resultados</a:t>
            </a: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de </a:t>
            </a:r>
            <a:r>
              <a:rPr lang="en-US" sz="220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Aprendizaje</a:t>
            </a: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de </a:t>
            </a:r>
            <a:r>
              <a:rPr lang="en-US" sz="220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política</a:t>
            </a: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220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óptima</a:t>
            </a: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: Q-Learning</a:t>
            </a:r>
            <a:endParaRPr lang="en-US" sz="22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CD237D88-F724-09DB-04D2-E2D12C6C14D8}"/>
              </a:ext>
            </a:extLst>
          </p:cNvPr>
          <p:cNvSpPr/>
          <p:nvPr/>
        </p:nvSpPr>
        <p:spPr>
          <a:xfrm>
            <a:off x="670500" y="346675"/>
            <a:ext cx="88545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Primeros</a:t>
            </a: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445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Resultados</a:t>
            </a:r>
            <a:endParaRPr lang="en-US" sz="4450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2C201496-7842-5DCC-7BA0-96FDADC17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5488" y="-2415127"/>
            <a:ext cx="724092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modelo aprende que es </a:t>
            </a:r>
            <a:r>
              <a:rPr kumimoji="0" lang="es-PE" altLang="es-P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más eficiente estimular el crecimiento en la fase intermedia</a:t>
            </a:r>
            <a:r>
              <a:rPr kumimoji="0" lang="es-PE" altLang="es-P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del cultivo.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 etapas finales, reducir la tasa de crecimiento es posiblemente más </a:t>
            </a:r>
            <a:r>
              <a:rPr kumimoji="0" lang="es-PE" altLang="es-P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rentable o fisiológicamente esperable</a:t>
            </a:r>
            <a:r>
              <a:rPr kumimoji="0" lang="es-PE" altLang="es-P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dado que el crecimiento marginal disminuye.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C189CD7-93CE-ED70-879B-532122CD8B8D}"/>
              </a:ext>
            </a:extLst>
          </p:cNvPr>
          <p:cNvSpPr/>
          <p:nvPr/>
        </p:nvSpPr>
        <p:spPr>
          <a:xfrm>
            <a:off x="12698858" y="7623425"/>
            <a:ext cx="1931542" cy="606176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F3966283-2342-E5AB-E362-5D7468196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141125"/>
              </p:ext>
            </p:extLst>
          </p:nvPr>
        </p:nvGraphicFramePr>
        <p:xfrm>
          <a:off x="2537717" y="2603680"/>
          <a:ext cx="8772790" cy="4197808"/>
        </p:xfrm>
        <a:graphic>
          <a:graphicData uri="http://schemas.openxmlformats.org/drawingml/2006/table">
            <a:tbl>
              <a:tblPr/>
              <a:tblGrid>
                <a:gridCol w="874815">
                  <a:extLst>
                    <a:ext uri="{9D8B030D-6E8A-4147-A177-3AD203B41FA5}">
                      <a16:colId xmlns:a16="http://schemas.microsoft.com/office/drawing/2014/main" val="472063601"/>
                    </a:ext>
                  </a:extLst>
                </a:gridCol>
                <a:gridCol w="2575159">
                  <a:extLst>
                    <a:ext uri="{9D8B030D-6E8A-4147-A177-3AD203B41FA5}">
                      <a16:colId xmlns:a16="http://schemas.microsoft.com/office/drawing/2014/main" val="972592899"/>
                    </a:ext>
                  </a:extLst>
                </a:gridCol>
                <a:gridCol w="2661408">
                  <a:extLst>
                    <a:ext uri="{9D8B030D-6E8A-4147-A177-3AD203B41FA5}">
                      <a16:colId xmlns:a16="http://schemas.microsoft.com/office/drawing/2014/main" val="619373827"/>
                    </a:ext>
                  </a:extLst>
                </a:gridCol>
                <a:gridCol w="2661408">
                  <a:extLst>
                    <a:ext uri="{9D8B030D-6E8A-4147-A177-3AD203B41FA5}">
                      <a16:colId xmlns:a16="http://schemas.microsoft.com/office/drawing/2014/main" val="978822834"/>
                    </a:ext>
                  </a:extLst>
                </a:gridCol>
              </a:tblGrid>
              <a:tr h="216941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Tipo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Descripción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Rango Discretizado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975646"/>
                  </a:ext>
                </a:extLst>
              </a:tr>
              <a:tr h="201755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Estado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Semana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Semana del ciclo productivo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Entero: 1–16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591975"/>
                  </a:ext>
                </a:extLst>
              </a:tr>
              <a:tr h="20175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T_am_bin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Temperatura ambiental (°C)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= [19–24), 1 = [24–28), 2 = [28–34]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35413"/>
                  </a:ext>
                </a:extLst>
              </a:tr>
              <a:tr h="20175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O2_am_bin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Oxígeno disuelto ambiental (mg/L)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= [0–3), 1 = [3–5), 2 = [5–9]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822196"/>
                  </a:ext>
                </a:extLst>
              </a:tr>
              <a:tr h="20175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pH_am_bin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 del agua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= [6.5–7.5), 1 = [7.5–8.2), 2 = [8.2–9]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438945"/>
                  </a:ext>
                </a:extLst>
              </a:tr>
              <a:tr h="20175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ph_bin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 alternativo (percentil)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= tercil bajo, 1 = medio, 2 = alto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884835"/>
                  </a:ext>
                </a:extLst>
              </a:tr>
              <a:tr h="20175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humedad_bin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Humedad ambiental (%)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= tercil bajo, 1 = medio, 2 = alto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192352"/>
                  </a:ext>
                </a:extLst>
              </a:tr>
              <a:tr h="20175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proteina_bin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Proteína de la dieta (g/kg)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= tercil bajo, 1 = medio, 2 = alto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175790"/>
                  </a:ext>
                </a:extLst>
              </a:tr>
              <a:tr h="20175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fibra_bin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Fibra de la dieta (g/kg)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= tercil bajo, 1 = medio, 2 = alto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170372"/>
                  </a:ext>
                </a:extLst>
              </a:tr>
              <a:tr h="20175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fosfolipidos_bin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Fosfolípidos de la dieta (g/kg)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= tercil bajo, 1 = medio, 2 = alto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636357"/>
                  </a:ext>
                </a:extLst>
              </a:tr>
              <a:tr h="20175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grasa_bin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Grasa de la dieta (g/kg)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= tercil bajo, 1 = medio, 2 = alto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578733"/>
                  </a:ext>
                </a:extLst>
              </a:tr>
              <a:tr h="20175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tyr_bin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Tirosina en la dieta (g/kg)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= tercil bajo, 1 = medio, 2 = alto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39451"/>
                  </a:ext>
                </a:extLst>
              </a:tr>
              <a:tr h="39266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Acción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TA_bin</a:t>
                      </a:r>
                      <a:endParaRPr lang="es-PE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Tasa de Alimentación (% del peso corporal)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= [0–30), 1 = [30–60), 2 = [60–100]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879746"/>
                  </a:ext>
                </a:extLst>
              </a:tr>
              <a:tr h="20175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TC_bin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Tasa de Crecimiento esperada (%)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= [0–30), 1 = [30–60), 2 = [60–100]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553947"/>
                  </a:ext>
                </a:extLst>
              </a:tr>
              <a:tr h="20175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Alimento_bin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Alimento real (kg/piscina/día)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= 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tercil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bajo, 1 = medio, 2 = alto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315623"/>
                  </a:ext>
                </a:extLst>
              </a:tr>
              <a:tr h="965388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Recompensa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Reward</a:t>
                      </a:r>
                      <a:endParaRPr lang="es-PE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0.4×ROI + 0.3×IC + 0.3×(Sobrevivencia / 100)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Puntaje compuesto normalizado (0–1 aprox.)</a:t>
                      </a:r>
                      <a:b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Promueve políticas que maximizan retorno económico, eficiencia y bienestar animal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873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925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94C17-C561-6B8A-1202-51445BC52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Logotipo&#10;&#10;El contenido generado por IA puede ser incorrecto.">
            <a:extLst>
              <a:ext uri="{FF2B5EF4-FFF2-40B4-BE49-F238E27FC236}">
                <a16:creationId xmlns:a16="http://schemas.microsoft.com/office/drawing/2014/main" id="{D275AA7A-9B2F-C194-90B2-EE60F94C8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750" y="0"/>
            <a:ext cx="667650" cy="858083"/>
          </a:xfrm>
          <a:prstGeom prst="rect">
            <a:avLst/>
          </a:prstGeom>
          <a:solidFill>
            <a:srgbClr val="BDA189"/>
          </a:solidFill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0B49984-F48F-5124-CC69-A10A8A691E40}"/>
              </a:ext>
            </a:extLst>
          </p:cNvPr>
          <p:cNvSpPr/>
          <p:nvPr/>
        </p:nvSpPr>
        <p:spPr>
          <a:xfrm>
            <a:off x="13962750" y="858082"/>
            <a:ext cx="667649" cy="7371517"/>
          </a:xfrm>
          <a:prstGeom prst="rect">
            <a:avLst/>
          </a:prstGeom>
          <a:solidFill>
            <a:srgbClr val="BDA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A2DDDF3-59A8-7B88-17E1-A45D57309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00" y="3748591"/>
            <a:ext cx="4185542" cy="35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809F157-3947-4A5A-3CAC-175E7730C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968" y="3748592"/>
            <a:ext cx="3620464" cy="35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60A5D225-32E4-5636-3FE9-615B032053E8}"/>
              </a:ext>
            </a:extLst>
          </p:cNvPr>
          <p:cNvSpPr/>
          <p:nvPr/>
        </p:nvSpPr>
        <p:spPr>
          <a:xfrm>
            <a:off x="793790" y="1337036"/>
            <a:ext cx="79906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Resultados</a:t>
            </a: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de </a:t>
            </a:r>
            <a:r>
              <a:rPr lang="en-US" sz="220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Aprendizaje</a:t>
            </a: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de </a:t>
            </a:r>
            <a:r>
              <a:rPr lang="en-US" sz="220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política</a:t>
            </a: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220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óptima</a:t>
            </a: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: Q-Learning</a:t>
            </a:r>
            <a:endParaRPr lang="en-US" sz="22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DDBDA478-C176-9D9C-8070-B1B7051680D4}"/>
              </a:ext>
            </a:extLst>
          </p:cNvPr>
          <p:cNvSpPr/>
          <p:nvPr/>
        </p:nvSpPr>
        <p:spPr>
          <a:xfrm>
            <a:off x="670500" y="346675"/>
            <a:ext cx="88545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Primeros</a:t>
            </a: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445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Resultados</a:t>
            </a:r>
            <a:endParaRPr lang="en-US" sz="445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DF0498-2086-36FB-2380-EB8F28496007}"/>
              </a:ext>
            </a:extLst>
          </p:cNvPr>
          <p:cNvSpPr txBox="1"/>
          <p:nvPr/>
        </p:nvSpPr>
        <p:spPr>
          <a:xfrm>
            <a:off x="603555" y="2119814"/>
            <a:ext cx="4185542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BDA189"/>
                </a:solidFill>
              </a:rPr>
              <a:t>En semanas iniciales (1–4), el modelo favorece alimento en </a:t>
            </a:r>
            <a:r>
              <a:rPr lang="es-ES" sz="1200" dirty="0" err="1">
                <a:solidFill>
                  <a:srgbClr val="BDA189"/>
                </a:solidFill>
              </a:rPr>
              <a:t>bin</a:t>
            </a:r>
            <a:r>
              <a:rPr lang="es-ES" sz="1200" dirty="0">
                <a:solidFill>
                  <a:srgbClr val="BDA189"/>
                </a:solidFill>
              </a:rPr>
              <a:t> 0 o 1 (bajo consumo).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BDA189"/>
                </a:solidFill>
              </a:rPr>
              <a:t>A partir de la semana 6, hay una transición hacia </a:t>
            </a:r>
            <a:r>
              <a:rPr lang="es-ES" sz="1200" dirty="0" err="1">
                <a:solidFill>
                  <a:srgbClr val="BDA189"/>
                </a:solidFill>
              </a:rPr>
              <a:t>bins</a:t>
            </a:r>
            <a:r>
              <a:rPr lang="es-ES" sz="1200" dirty="0">
                <a:solidFill>
                  <a:srgbClr val="BDA189"/>
                </a:solidFill>
              </a:rPr>
              <a:t> más altos (2), indicando que el modelo sugiere aumentar el alimento conforme avanza el cultivo. Esto es coherente con el crecimiento esperado del camarón y su demanda energética.</a:t>
            </a:r>
            <a:endParaRPr lang="es-PE" sz="1200" dirty="0">
              <a:solidFill>
                <a:srgbClr val="BDA189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4925480-57DF-CBE3-B06B-5F732206BA30}"/>
              </a:ext>
            </a:extLst>
          </p:cNvPr>
          <p:cNvSpPr txBox="1"/>
          <p:nvPr/>
        </p:nvSpPr>
        <p:spPr>
          <a:xfrm>
            <a:off x="670500" y="7424468"/>
            <a:ext cx="101226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BDA189"/>
                </a:solidFill>
              </a:rPr>
              <a:t>Frecuencia con la que esa combinación fue elegida por la política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BDA189"/>
                </a:solidFill>
              </a:rPr>
              <a:t>Alimento_bin: </a:t>
            </a:r>
            <a:r>
              <a:rPr lang="es-PE" sz="1600" dirty="0">
                <a:solidFill>
                  <a:srgbClr val="BDA189"/>
                </a:solidFill>
              </a:rPr>
              <a:t>niveles discretizados de la cantidad real de alimento administrado.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AEE79A0-52DE-0523-BD5A-E5D271EE19FD}"/>
              </a:ext>
            </a:extLst>
          </p:cNvPr>
          <p:cNvSpPr txBox="1"/>
          <p:nvPr/>
        </p:nvSpPr>
        <p:spPr>
          <a:xfrm>
            <a:off x="5504968" y="2126938"/>
            <a:ext cx="3620464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>
            <a:defPPr>
              <a:defRPr lang="es-PE"/>
            </a:defPPr>
            <a:lvl1pPr algn="just">
              <a:defRPr sz="1200">
                <a:solidFill>
                  <a:srgbClr val="BDA189"/>
                </a:solidFill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El modelo aprende que es </a:t>
            </a:r>
            <a:r>
              <a:rPr lang="es-ES" b="1" dirty="0"/>
              <a:t>más eficiente estimular el crecimiento en la fase intermedia</a:t>
            </a:r>
            <a:r>
              <a:rPr lang="es-ES" dirty="0"/>
              <a:t> del cultivo.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 etapas finales, reducir la tasa de crecimiento es posiblemente más </a:t>
            </a:r>
            <a:r>
              <a:rPr lang="es-ES" b="1" dirty="0"/>
              <a:t>rentable o fisiológicamente esperable</a:t>
            </a:r>
            <a:r>
              <a:rPr lang="es-ES" dirty="0"/>
              <a:t>, dado que el crecimiento marginal disminuye.</a:t>
            </a:r>
            <a:endParaRPr lang="es-PE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50A03F9-026E-0705-BE51-FEC3B98F3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5488" y="-2415127"/>
            <a:ext cx="724092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modelo aprende que es </a:t>
            </a:r>
            <a:r>
              <a:rPr kumimoji="0" lang="es-PE" altLang="es-P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más eficiente estimular el crecimiento en la fase intermedia</a:t>
            </a:r>
            <a:r>
              <a:rPr kumimoji="0" lang="es-PE" altLang="es-P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del cultivo.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 etapas finales, reducir la tasa de crecimiento es posiblemente más </a:t>
            </a:r>
            <a:r>
              <a:rPr kumimoji="0" lang="es-PE" altLang="es-P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rentable o fisiológicamente esperable</a:t>
            </a:r>
            <a:r>
              <a:rPr kumimoji="0" lang="es-PE" altLang="es-P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dado que el crecimiento marginal disminuye.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B8C008F-4A6C-B958-EBF3-C6E9AC5546B3}"/>
              </a:ext>
            </a:extLst>
          </p:cNvPr>
          <p:cNvSpPr/>
          <p:nvPr/>
        </p:nvSpPr>
        <p:spPr>
          <a:xfrm>
            <a:off x="12698858" y="7623425"/>
            <a:ext cx="1931542" cy="606176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3EEAD6A0-EBA9-224E-974B-4377046F5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809" y="3748590"/>
            <a:ext cx="4185542" cy="35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4B3823A-70EB-93E3-35CE-8467CA671773}"/>
              </a:ext>
            </a:extLst>
          </p:cNvPr>
          <p:cNvSpPr txBox="1"/>
          <p:nvPr/>
        </p:nvSpPr>
        <p:spPr>
          <a:xfrm>
            <a:off x="9698808" y="2126938"/>
            <a:ext cx="4196997" cy="101566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>
            <a:defPPr>
              <a:defRPr lang="es-PE"/>
            </a:defPPr>
            <a:lvl1pPr marL="171450" indent="-171450" algn="just">
              <a:buFont typeface="Arial" panose="020B0604020202020204" pitchFamily="34" charset="0"/>
              <a:buChar char="•"/>
              <a:defRPr sz="1200">
                <a:solidFill>
                  <a:srgbClr val="BDA189"/>
                </a:solidFill>
              </a:defRPr>
            </a:lvl1pPr>
          </a:lstStyle>
          <a:p>
            <a:r>
              <a:rPr lang="es-ES" dirty="0"/>
              <a:t>El modelo opta por una alimentación intensiva durante la fase de mayor crecimiento.</a:t>
            </a:r>
          </a:p>
          <a:p>
            <a:r>
              <a:rPr lang="es-ES" dirty="0"/>
              <a:t>Posteriormente, disminuye la tasa de alimentación para evitar desperdicio y reducir costos, dado que el crecimiento es más lento.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58287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99180954-2229-556B-158D-960E2962C57A}"/>
              </a:ext>
            </a:extLst>
          </p:cNvPr>
          <p:cNvSpPr/>
          <p:nvPr/>
        </p:nvSpPr>
        <p:spPr>
          <a:xfrm>
            <a:off x="12698858" y="7623425"/>
            <a:ext cx="1931542" cy="606176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AB3CF30-854C-96BC-8D40-6A8BA591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7" r="4634"/>
          <a:stretch>
            <a:fillRect/>
          </a:stretch>
        </p:blipFill>
        <p:spPr>
          <a:xfrm>
            <a:off x="6863137" y="2440219"/>
            <a:ext cx="6822040" cy="4125074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321E2058-6DE1-BFFD-42A8-43EA4BC55CC3}"/>
              </a:ext>
            </a:extLst>
          </p:cNvPr>
          <p:cNvSpPr/>
          <p:nvPr/>
        </p:nvSpPr>
        <p:spPr>
          <a:xfrm>
            <a:off x="670500" y="346675"/>
            <a:ext cx="88545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Primeros</a:t>
            </a: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445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Resultados</a:t>
            </a:r>
            <a:endParaRPr lang="en-US" sz="4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2091562-0E91-F7A1-A0C6-F34B35C51F46}"/>
              </a:ext>
            </a:extLst>
          </p:cNvPr>
          <p:cNvSpPr/>
          <p:nvPr/>
        </p:nvSpPr>
        <p:spPr>
          <a:xfrm>
            <a:off x="793790" y="1337036"/>
            <a:ext cx="79906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F2D4BA"/>
                </a:solidFill>
                <a:latin typeface="Prata" pitchFamily="34" charset="0"/>
              </a:rPr>
              <a:t>Visualización</a:t>
            </a:r>
            <a:r>
              <a:rPr lang="en-US" sz="2200" dirty="0">
                <a:solidFill>
                  <a:srgbClr val="F2D4BA"/>
                </a:solidFill>
                <a:latin typeface="Prata" pitchFamily="34" charset="0"/>
              </a:rPr>
              <a:t>: </a:t>
            </a:r>
            <a:r>
              <a:rPr lang="en-US" sz="2200" dirty="0" err="1">
                <a:solidFill>
                  <a:srgbClr val="F2D4BA"/>
                </a:solidFill>
                <a:latin typeface="Prata" pitchFamily="34" charset="0"/>
              </a:rPr>
              <a:t>avance</a:t>
            </a:r>
            <a:endParaRPr lang="en-US" sz="2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0B70B73-8FC4-0B3A-4495-447A8671F0AB}"/>
              </a:ext>
            </a:extLst>
          </p:cNvPr>
          <p:cNvSpPr txBox="1"/>
          <p:nvPr/>
        </p:nvSpPr>
        <p:spPr>
          <a:xfrm>
            <a:off x="670500" y="2440219"/>
            <a:ext cx="5338085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>
            <a:defPPr>
              <a:defRPr lang="es-PE"/>
            </a:defPPr>
            <a:lvl1pPr marL="171450" indent="-171450" algn="just">
              <a:buFont typeface="Arial" panose="020B0604020202020204" pitchFamily="34" charset="0"/>
              <a:buChar char="•"/>
              <a:defRPr sz="1200">
                <a:solidFill>
                  <a:srgbClr val="BDA189"/>
                </a:solidFill>
              </a:defRPr>
            </a:lvl1pPr>
          </a:lstStyle>
          <a:p>
            <a:r>
              <a:rPr lang="es-ES" sz="1400" dirty="0"/>
              <a:t>Ofrecer una herramienta interactiva y fácil de usar que traduzca el aprendizaje del modelo en recomendaciones prácticas y accionables para el campo, ayudando al técnico o asesor a decidir qué dieta usar y en qué cantidad, según las condiciones reales del agua.</a:t>
            </a:r>
            <a:endParaRPr lang="es-PE" sz="1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3EA4BFC-88C3-F960-1768-181082DAAC13}"/>
              </a:ext>
            </a:extLst>
          </p:cNvPr>
          <p:cNvSpPr txBox="1"/>
          <p:nvPr/>
        </p:nvSpPr>
        <p:spPr>
          <a:xfrm>
            <a:off x="687707" y="3789092"/>
            <a:ext cx="5338085" cy="350865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>
            <a:spAutoFit/>
          </a:bodyPr>
          <a:lstStyle>
            <a:defPPr>
              <a:defRPr lang="es-PE"/>
            </a:defPPr>
            <a:lvl1pPr marL="171450" indent="-171450" algn="just">
              <a:buFont typeface="Arial" panose="020B0604020202020204" pitchFamily="34" charset="0"/>
              <a:buChar char="•"/>
              <a:defRPr sz="1200">
                <a:solidFill>
                  <a:srgbClr val="BDA189"/>
                </a:solidFill>
              </a:defRPr>
            </a:lvl1pPr>
          </a:lstStyle>
          <a:p>
            <a:r>
              <a:rPr lang="es-PE" sz="1400" dirty="0"/>
              <a:t>Se pretende  evolucionar esta versión a una interfaz más versátil y modular, que permita:</a:t>
            </a:r>
          </a:p>
          <a:p>
            <a:endParaRPr lang="es-PE" sz="1400" dirty="0"/>
          </a:p>
          <a:p>
            <a:pPr marL="0" indent="0">
              <a:buNone/>
            </a:pPr>
            <a:r>
              <a:rPr lang="es-PE" sz="1400" dirty="0"/>
              <a:t>1.  Cargar y comparar diferentes modelos de aprendizaje por refuerzo: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E" sz="1400" dirty="0">
                <a:solidFill>
                  <a:srgbClr val="BDA189"/>
                </a:solidFill>
              </a:rPr>
              <a:t>Q-Learning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E" sz="1400" dirty="0">
                <a:solidFill>
                  <a:srgbClr val="BDA189"/>
                </a:solidFill>
              </a:rPr>
              <a:t>DQN (Deep Q-Network)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E" sz="1400" dirty="0">
                <a:solidFill>
                  <a:srgbClr val="BDA189"/>
                </a:solidFill>
              </a:rPr>
              <a:t>DDPG (Deep </a:t>
            </a:r>
            <a:r>
              <a:rPr lang="es-PE" sz="1400" dirty="0" err="1">
                <a:solidFill>
                  <a:srgbClr val="BDA189"/>
                </a:solidFill>
              </a:rPr>
              <a:t>Deterministic</a:t>
            </a:r>
            <a:r>
              <a:rPr lang="es-PE" sz="1400" dirty="0">
                <a:solidFill>
                  <a:srgbClr val="BDA189"/>
                </a:solidFill>
              </a:rPr>
              <a:t> </a:t>
            </a:r>
            <a:r>
              <a:rPr lang="es-PE" sz="1400" dirty="0" err="1">
                <a:solidFill>
                  <a:srgbClr val="BDA189"/>
                </a:solidFill>
              </a:rPr>
              <a:t>Policy</a:t>
            </a:r>
            <a:r>
              <a:rPr lang="es-PE" sz="1400" dirty="0">
                <a:solidFill>
                  <a:srgbClr val="BDA189"/>
                </a:solidFill>
              </a:rPr>
              <a:t> </a:t>
            </a:r>
            <a:r>
              <a:rPr lang="es-PE" sz="1400" dirty="0" err="1">
                <a:solidFill>
                  <a:srgbClr val="BDA189"/>
                </a:solidFill>
              </a:rPr>
              <a:t>Gradient</a:t>
            </a:r>
            <a:r>
              <a:rPr lang="es-PE" sz="1400" dirty="0">
                <a:solidFill>
                  <a:srgbClr val="BDA189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PE" sz="1400" dirty="0">
              <a:solidFill>
                <a:srgbClr val="BDA189"/>
              </a:solidFill>
            </a:endParaRPr>
          </a:p>
          <a:p>
            <a:pPr marL="0" indent="0">
              <a:buNone/>
            </a:pPr>
            <a:r>
              <a:rPr lang="es-ES" sz="1400" b="1" dirty="0"/>
              <a:t>2. Simulación personalizada</a:t>
            </a:r>
            <a:r>
              <a:rPr lang="es-ES" sz="1400" dirty="0"/>
              <a:t>: el usuario podrá ingresar distintas condiciones y observar cómo cada modelo responde, comparando su recomendación de acción y los indicadores esperados (ROI, IC, Sobrevivencia).</a:t>
            </a:r>
          </a:p>
          <a:p>
            <a:endParaRPr lang="es-ES" sz="1400" dirty="0"/>
          </a:p>
          <a:p>
            <a:pPr marL="0" indent="0">
              <a:buNone/>
            </a:pPr>
            <a:r>
              <a:rPr lang="es-ES" sz="1400" b="1" dirty="0"/>
              <a:t>3. Visualización de métricas y curvas de valor esperado</a:t>
            </a:r>
            <a:r>
              <a:rPr lang="es-ES" sz="1400" dirty="0"/>
              <a:t>, para entender por qué el modelo toma una decisión determinada.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PE" sz="1400" dirty="0">
              <a:solidFill>
                <a:srgbClr val="BDA189"/>
              </a:solidFill>
            </a:endParaRPr>
          </a:p>
        </p:txBody>
      </p:sp>
      <p:pic>
        <p:nvPicPr>
          <p:cNvPr id="12" name="Imagen 11" descr="Logotipo&#10;&#10;El contenido generado por IA puede ser incorrecto.">
            <a:extLst>
              <a:ext uri="{FF2B5EF4-FFF2-40B4-BE49-F238E27FC236}">
                <a16:creationId xmlns:a16="http://schemas.microsoft.com/office/drawing/2014/main" id="{227B0C72-08F5-7F3D-19C8-6BBB4ED0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2750" y="0"/>
            <a:ext cx="667650" cy="858083"/>
          </a:xfrm>
          <a:prstGeom prst="rect">
            <a:avLst/>
          </a:prstGeom>
          <a:solidFill>
            <a:srgbClr val="BDA189"/>
          </a:solidFill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DE3A849-D667-CCD2-1FE3-2FE4F3A5A021}"/>
              </a:ext>
            </a:extLst>
          </p:cNvPr>
          <p:cNvSpPr/>
          <p:nvPr/>
        </p:nvSpPr>
        <p:spPr>
          <a:xfrm>
            <a:off x="13962750" y="858082"/>
            <a:ext cx="667649" cy="7371517"/>
          </a:xfrm>
          <a:prstGeom prst="rect">
            <a:avLst/>
          </a:prstGeom>
          <a:solidFill>
            <a:srgbClr val="BDA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939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C9DAEE6-CB16-7CC2-ADEC-CCCD0D4F11DB}"/>
              </a:ext>
            </a:extLst>
          </p:cNvPr>
          <p:cNvSpPr/>
          <p:nvPr/>
        </p:nvSpPr>
        <p:spPr>
          <a:xfrm>
            <a:off x="495839" y="922028"/>
            <a:ext cx="88545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Primeras</a:t>
            </a: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445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conclusiones</a:t>
            </a:r>
            <a:endParaRPr lang="en-US" sz="445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B603FC-80F6-DEE7-0781-010C77BF9B56}"/>
              </a:ext>
            </a:extLst>
          </p:cNvPr>
          <p:cNvSpPr txBox="1"/>
          <p:nvPr/>
        </p:nvSpPr>
        <p:spPr>
          <a:xfrm>
            <a:off x="976044" y="2268140"/>
            <a:ext cx="1237008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rgbClr val="BDA189"/>
                </a:solidFill>
              </a:rPr>
              <a:t>Respecto a Datos sintéticos generados por Redes neurológicas adversas (GAN)</a:t>
            </a:r>
            <a:endParaRPr lang="es-ES" sz="1800" dirty="0">
              <a:solidFill>
                <a:srgbClr val="BDA189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BDA189"/>
                </a:solidFill>
              </a:rPr>
              <a:t>Aunque los modelos WGAN-GP y WGAN tienen mejor desempeño general, aún ningún modelo replicó exactamente las distribuciones reales, especialmente en variables individuales.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BDA189"/>
                </a:solidFill>
              </a:rPr>
              <a:t>El GAN estándar produce datos menos realistas.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rgbClr val="BDA189"/>
                </a:solidFill>
              </a:rPr>
              <a:t>Esto refuerza la importancia de seleccionar el modelo adecuado, y la necesidad de mejorar el entrenamiento.</a:t>
            </a:r>
          </a:p>
          <a:p>
            <a:pPr algn="just"/>
            <a:endParaRPr lang="es-ES" sz="1800" dirty="0">
              <a:solidFill>
                <a:srgbClr val="BDA189"/>
              </a:solidFill>
            </a:endParaRPr>
          </a:p>
          <a:p>
            <a:pPr algn="just">
              <a:buNone/>
            </a:pPr>
            <a:r>
              <a:rPr lang="es-ES" dirty="0">
                <a:solidFill>
                  <a:srgbClr val="BDA189"/>
                </a:solidFill>
              </a:rPr>
              <a:t>La política óptima aprendida por Q-Learning se adapta al ciclo productivo: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BDA189"/>
                </a:solidFill>
              </a:rPr>
              <a:t>Aumenta progresivamente el alimento real.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BDA189"/>
                </a:solidFill>
              </a:rPr>
              <a:t>Maximiza tasa de crecimiento (TC) y tasa de alimentación (TA) en semanas de mayor retorno.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BDA189"/>
                </a:solidFill>
              </a:rPr>
              <a:t>Reduce ambas tasas en etapas finales, optimizando el uso del alimento.</a:t>
            </a:r>
          </a:p>
          <a:p>
            <a:pPr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BDA189"/>
                </a:solidFill>
              </a:rPr>
              <a:t>Esta política refleja una estrategia inteligente de manejo nutricional, coherente con el comportamiento biológico del camarón y los principios de eficiencia productiva.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PE" sz="1800" dirty="0">
              <a:solidFill>
                <a:srgbClr val="BDA189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0E30CC4-DD5A-D788-7CD5-7B53FF2EA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95" y="6146097"/>
            <a:ext cx="2105979" cy="14773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ADA6975-9052-136E-BF12-92DB71249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366" y="6851792"/>
            <a:ext cx="2695951" cy="771633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BAE4C4F-0671-D954-8D1A-4A791469478E}"/>
              </a:ext>
            </a:extLst>
          </p:cNvPr>
          <p:cNvSpPr/>
          <p:nvPr/>
        </p:nvSpPr>
        <p:spPr>
          <a:xfrm>
            <a:off x="6973585" y="6184680"/>
            <a:ext cx="598470" cy="1215524"/>
          </a:xfrm>
          <a:prstGeom prst="rightArrow">
            <a:avLst/>
          </a:prstGeom>
          <a:solidFill>
            <a:srgbClr val="BDA1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B5BDFCD-038E-92C6-C587-670A70679750}"/>
              </a:ext>
            </a:extLst>
          </p:cNvPr>
          <p:cNvSpPr txBox="1"/>
          <p:nvPr/>
        </p:nvSpPr>
        <p:spPr>
          <a:xfrm>
            <a:off x="8083701" y="6043652"/>
            <a:ext cx="5101119" cy="1477328"/>
          </a:xfrm>
          <a:prstGeom prst="rect">
            <a:avLst/>
          </a:prstGeom>
          <a:solidFill>
            <a:srgbClr val="BDA189"/>
          </a:solidFill>
        </p:spPr>
        <p:txBody>
          <a:bodyPr wrap="square">
            <a:spAutoFit/>
          </a:bodyPr>
          <a:lstStyle/>
          <a:p>
            <a:pPr algn="just"/>
            <a:r>
              <a:rPr lang="es-ES" dirty="0"/>
              <a:t>El agente ha sido capaz de </a:t>
            </a:r>
            <a:r>
              <a:rPr lang="es-ES" b="1" dirty="0"/>
              <a:t>aprender una política coherente</a:t>
            </a:r>
            <a:r>
              <a:rPr lang="es-ES" dirty="0"/>
              <a:t> y alineada con lo que esperaríamos en un manejo óptimo del ciclo. Este es el primer paso para luego probar su robustez en condiciones nuevas o simuladas más desafiantes.</a:t>
            </a:r>
            <a:endParaRPr lang="es-PE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C4A8A0B-FAEF-3FDC-BB52-F0587217ECBD}"/>
              </a:ext>
            </a:extLst>
          </p:cNvPr>
          <p:cNvSpPr/>
          <p:nvPr/>
        </p:nvSpPr>
        <p:spPr>
          <a:xfrm>
            <a:off x="12698858" y="7623425"/>
            <a:ext cx="1931542" cy="606176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76E5FF2-F26D-C0DD-F462-45BE3B91169B}"/>
              </a:ext>
            </a:extLst>
          </p:cNvPr>
          <p:cNvSpPr txBox="1"/>
          <p:nvPr/>
        </p:nvSpPr>
        <p:spPr>
          <a:xfrm>
            <a:off x="3808366" y="6179650"/>
            <a:ext cx="2611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>
                <a:solidFill>
                  <a:schemeClr val="bg1"/>
                </a:solidFill>
              </a:rPr>
              <a:t>jefa de </a:t>
            </a:r>
            <a:r>
              <a:rPr lang="es-ES" sz="1400" dirty="0">
                <a:solidFill>
                  <a:schemeClr val="bg1"/>
                </a:solidFill>
              </a:rPr>
              <a:t>de gestión y aplicación de nuevos desarrollos</a:t>
            </a:r>
            <a:endParaRPr lang="es-PE" sz="1400" dirty="0">
              <a:solidFill>
                <a:schemeClr val="bg1"/>
              </a:solidFill>
            </a:endParaRPr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4CC9CCE0-23C2-F8B4-9E77-F7D24C9C1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2750" y="0"/>
            <a:ext cx="667650" cy="858083"/>
          </a:xfrm>
          <a:prstGeom prst="rect">
            <a:avLst/>
          </a:prstGeom>
          <a:solidFill>
            <a:srgbClr val="BDA189"/>
          </a:solidFill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476F0C9-AFCF-5DA5-7BAA-5B0B03EDADD1}"/>
              </a:ext>
            </a:extLst>
          </p:cNvPr>
          <p:cNvSpPr/>
          <p:nvPr/>
        </p:nvSpPr>
        <p:spPr>
          <a:xfrm>
            <a:off x="13962750" y="858082"/>
            <a:ext cx="667649" cy="7371517"/>
          </a:xfrm>
          <a:prstGeom prst="rect">
            <a:avLst/>
          </a:prstGeom>
          <a:solidFill>
            <a:srgbClr val="BDA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7074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083"/>
            <a:ext cx="80312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Datos Generales del Proyecto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3017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4" name="Shape 2"/>
          <p:cNvSpPr/>
          <p:nvPr/>
        </p:nvSpPr>
        <p:spPr>
          <a:xfrm>
            <a:off x="3657540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482D"/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2190631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Título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3418046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Desarrollo e Implementación de un Modelo de Reinforcement Learning (RL) para la Optimización de Dietas en Acuicultura.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330172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9" name="Shape 6"/>
          <p:cNvSpPr/>
          <p:nvPr/>
        </p:nvSpPr>
        <p:spPr>
          <a:xfrm>
            <a:off x="10292298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482D"/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2190631"/>
            <a:ext cx="272177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85842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Institución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85843" y="3418046"/>
            <a:ext cx="57527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 err="1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Vitapro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S.A., CEAs 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(Centros </a:t>
            </a:r>
            <a:r>
              <a:rPr lang="en-US" sz="1750" dirty="0" err="1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Experimentales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750" dirty="0" err="1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Acuícolas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) </a:t>
            </a:r>
            <a:r>
              <a:rPr lang="en-US" sz="1750" dirty="0" err="1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Perú.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796909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14" name="Shape 10"/>
          <p:cNvSpPr/>
          <p:nvPr/>
        </p:nvSpPr>
        <p:spPr>
          <a:xfrm>
            <a:off x="3657481" y="45350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482D"/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4724749"/>
            <a:ext cx="272177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51084" y="5313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Herramientas</a:t>
            </a: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2200" dirty="0" err="1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analíticas</a:t>
            </a:r>
            <a:endParaRPr lang="en-US" sz="2200" dirty="0">
              <a:solidFill>
                <a:srgbClr val="BDA189"/>
              </a:solidFill>
              <a:latin typeface="Prata" pitchFamily="34" charset="0"/>
              <a:ea typeface="Prata" pitchFamily="34" charset="-122"/>
              <a:cs typeface="Prata" pitchFamily="34" charset="-120"/>
            </a:endParaRPr>
          </a:p>
          <a:p>
            <a:pPr algn="l">
              <a:lnSpc>
                <a:spcPts val="2750"/>
              </a:lnSpc>
            </a:pP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51024" y="5805052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buFontTx/>
              <a:buAutoNum type="arabicPeriod"/>
            </a:pPr>
            <a:r>
              <a:rPr lang="es-PE" sz="1600" dirty="0">
                <a:solidFill>
                  <a:srgbClr val="BDA189"/>
                </a:solidFill>
                <a:latin typeface="Manrope" pitchFamily="34" charset="0"/>
              </a:rPr>
              <a:t>Procesamiento de datos (ETL)</a:t>
            </a:r>
            <a:endParaRPr lang="es-ES" sz="1600" dirty="0">
              <a:solidFill>
                <a:srgbClr val="BDA189"/>
              </a:solidFill>
              <a:latin typeface="Manrope" pitchFamily="34" charset="0"/>
            </a:endParaRPr>
          </a:p>
          <a:p>
            <a:pPr marL="457200" indent="-457200">
              <a:buFontTx/>
              <a:buAutoNum type="arabicPeriod"/>
            </a:pPr>
            <a:r>
              <a:rPr lang="es-ES" sz="1600" dirty="0">
                <a:solidFill>
                  <a:srgbClr val="BDA189"/>
                </a:solidFill>
                <a:latin typeface="Manrope" pitchFamily="34" charset="0"/>
              </a:rPr>
              <a:t>Detección y limpieza de </a:t>
            </a:r>
            <a:r>
              <a:rPr lang="es-ES" sz="1600" dirty="0" err="1">
                <a:solidFill>
                  <a:srgbClr val="BDA189"/>
                </a:solidFill>
                <a:latin typeface="Manrope" pitchFamily="34" charset="0"/>
              </a:rPr>
              <a:t>outliers</a:t>
            </a:r>
            <a:r>
              <a:rPr lang="es-ES" sz="1600" dirty="0">
                <a:solidFill>
                  <a:srgbClr val="BDA189"/>
                </a:solidFill>
                <a:latin typeface="Manrope" pitchFamily="34" charset="0"/>
              </a:rPr>
              <a:t> usando Z-score</a:t>
            </a:r>
          </a:p>
          <a:p>
            <a:pPr marL="457200" indent="-457200">
              <a:buFontTx/>
              <a:buAutoNum type="arabicPeriod"/>
            </a:pPr>
            <a:r>
              <a:rPr lang="es-PE" sz="1600" dirty="0">
                <a:solidFill>
                  <a:srgbClr val="BDA189"/>
                </a:solidFill>
                <a:latin typeface="Manrope" pitchFamily="34" charset="0"/>
              </a:rPr>
              <a:t>Imputación de datos con </a:t>
            </a:r>
            <a:r>
              <a:rPr lang="en-US" sz="1600" dirty="0">
                <a:solidFill>
                  <a:srgbClr val="BDA189"/>
                </a:solidFill>
                <a:latin typeface="Manrope" pitchFamily="34" charset="0"/>
              </a:rPr>
              <a:t>KNN (K-Nearest Neighbors) </a:t>
            </a:r>
          </a:p>
          <a:p>
            <a:pPr marL="457200" indent="-457200">
              <a:buFontTx/>
              <a:buAutoNum type="arabicPeriod"/>
            </a:pPr>
            <a:r>
              <a:rPr lang="es-ES" sz="1600" dirty="0">
                <a:solidFill>
                  <a:srgbClr val="BDA189"/>
                </a:solidFill>
                <a:latin typeface="Manrope" pitchFamily="34" charset="0"/>
              </a:rPr>
              <a:t>Generación de datos sintéticos con </a:t>
            </a:r>
            <a:r>
              <a:rPr lang="es-ES" sz="1600" dirty="0" err="1">
                <a:solidFill>
                  <a:srgbClr val="BDA189"/>
                </a:solidFill>
                <a:latin typeface="Manrope" pitchFamily="34" charset="0"/>
              </a:rPr>
              <a:t>GANs</a:t>
            </a:r>
            <a:r>
              <a:rPr lang="es-ES" sz="1600" dirty="0">
                <a:solidFill>
                  <a:srgbClr val="BDA189"/>
                </a:solidFill>
                <a:latin typeface="Manrope" pitchFamily="34" charset="0"/>
              </a:rPr>
              <a:t> (Redes Neuronales Adversarias)</a:t>
            </a:r>
          </a:p>
          <a:p>
            <a:pPr marL="457200" indent="-457200">
              <a:buFontTx/>
              <a:buAutoNum type="arabicPeriod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</a:rPr>
              <a:t>AR: Q-Learning, PPO Y DDPG </a:t>
            </a:r>
          </a:p>
          <a:p>
            <a:pPr marL="457200" indent="-457200">
              <a:buFontTx/>
              <a:buAutoNum type="arabicPeriod"/>
            </a:pPr>
            <a:r>
              <a:rPr lang="es-PE" sz="1600" dirty="0">
                <a:solidFill>
                  <a:srgbClr val="BDA189"/>
                </a:solidFill>
                <a:latin typeface="Manrope" pitchFamily="34" charset="0"/>
              </a:rPr>
              <a:t>Infraestructura Cloud (GCP)</a:t>
            </a:r>
            <a:endParaRPr lang="en-US" sz="1600" dirty="0">
              <a:solidFill>
                <a:srgbClr val="BDA189"/>
              </a:solidFill>
              <a:latin typeface="Manrope" pitchFamily="34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315200" y="4765159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  <p:txBody>
          <a:bodyPr/>
          <a:lstStyle/>
          <a:p>
            <a:endParaRPr lang="es-PE"/>
          </a:p>
        </p:txBody>
      </p:sp>
      <p:sp>
        <p:nvSpPr>
          <p:cNvPr id="19" name="Shape 14"/>
          <p:cNvSpPr/>
          <p:nvPr/>
        </p:nvSpPr>
        <p:spPr>
          <a:xfrm>
            <a:off x="10292298" y="44638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482D"/>
          </a:solidFill>
          <a:ln/>
        </p:spPr>
        <p:txBody>
          <a:bodyPr/>
          <a:lstStyle/>
          <a:p>
            <a:endParaRPr lang="es-PE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1786" y="4626828"/>
            <a:ext cx="272177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1136" y="5360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Duración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85721" y="575981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7 meses (</a:t>
            </a:r>
            <a:r>
              <a:rPr lang="en-US" sz="1750" dirty="0" err="1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junio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2025 – </a:t>
            </a:r>
            <a:r>
              <a:rPr lang="en-US" sz="1750" dirty="0" err="1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enero</a:t>
            </a: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2026).</a:t>
            </a:r>
            <a:endParaRPr lang="en-US" sz="175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C44E065B-E1FD-A10D-8A94-BBDE00710A88}"/>
              </a:ext>
            </a:extLst>
          </p:cNvPr>
          <p:cNvSpPr/>
          <p:nvPr/>
        </p:nvSpPr>
        <p:spPr>
          <a:xfrm>
            <a:off x="0" y="7717275"/>
            <a:ext cx="14630400" cy="512326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6" name="Imagen 25" descr="Logotipo&#10;&#10;El contenido generado por IA puede ser incorrecto.">
            <a:extLst>
              <a:ext uri="{FF2B5EF4-FFF2-40B4-BE49-F238E27FC236}">
                <a16:creationId xmlns:a16="http://schemas.microsoft.com/office/drawing/2014/main" id="{6C6FF0E5-6290-1AA4-98A1-308545F7A8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2750" y="0"/>
            <a:ext cx="667650" cy="858083"/>
          </a:xfrm>
          <a:prstGeom prst="rect">
            <a:avLst/>
          </a:prstGeom>
          <a:solidFill>
            <a:srgbClr val="BDA189"/>
          </a:solidFill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114F47F2-41FA-BF51-EB80-D3CC2BB7252B}"/>
              </a:ext>
            </a:extLst>
          </p:cNvPr>
          <p:cNvSpPr/>
          <p:nvPr/>
        </p:nvSpPr>
        <p:spPr>
          <a:xfrm>
            <a:off x="13962750" y="858082"/>
            <a:ext cx="667649" cy="7371517"/>
          </a:xfrm>
          <a:prstGeom prst="rect">
            <a:avLst/>
          </a:prstGeom>
          <a:solidFill>
            <a:srgbClr val="BDA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7B8110B-1BFF-098D-644D-6522353B0228}"/>
              </a:ext>
            </a:extLst>
          </p:cNvPr>
          <p:cNvSpPr/>
          <p:nvPr/>
        </p:nvSpPr>
        <p:spPr>
          <a:xfrm>
            <a:off x="12698858" y="7623425"/>
            <a:ext cx="1931542" cy="606176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610BD05-9D3F-AE15-0409-B35E82257B1F}"/>
              </a:ext>
            </a:extLst>
          </p:cNvPr>
          <p:cNvSpPr txBox="1"/>
          <p:nvPr/>
        </p:nvSpPr>
        <p:spPr>
          <a:xfrm>
            <a:off x="421240" y="1423668"/>
            <a:ext cx="13500243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PE" sz="1600" dirty="0" err="1">
                <a:solidFill>
                  <a:srgbClr val="BDA189"/>
                </a:solidFill>
              </a:rPr>
              <a:t>Amershi</a:t>
            </a:r>
            <a:r>
              <a:rPr lang="es-PE" sz="1600" dirty="0">
                <a:solidFill>
                  <a:srgbClr val="BDA189"/>
                </a:solidFill>
              </a:rPr>
              <a:t>, S., </a:t>
            </a:r>
            <a:r>
              <a:rPr lang="es-PE" sz="1600" dirty="0" err="1">
                <a:solidFill>
                  <a:srgbClr val="BDA189"/>
                </a:solidFill>
              </a:rPr>
              <a:t>Begel</a:t>
            </a:r>
            <a:r>
              <a:rPr lang="es-PE" sz="1600" dirty="0">
                <a:solidFill>
                  <a:srgbClr val="BDA189"/>
                </a:solidFill>
              </a:rPr>
              <a:t>, A., </a:t>
            </a:r>
            <a:r>
              <a:rPr lang="es-PE" sz="1600" dirty="0" err="1">
                <a:solidFill>
                  <a:srgbClr val="BDA189"/>
                </a:solidFill>
              </a:rPr>
              <a:t>Bird</a:t>
            </a:r>
            <a:r>
              <a:rPr lang="es-PE" sz="1600" dirty="0">
                <a:solidFill>
                  <a:srgbClr val="BDA189"/>
                </a:solidFill>
              </a:rPr>
              <a:t>, C., </a:t>
            </a:r>
            <a:r>
              <a:rPr lang="es-PE" sz="1600" dirty="0" err="1">
                <a:solidFill>
                  <a:srgbClr val="BDA189"/>
                </a:solidFill>
              </a:rPr>
              <a:t>DeLine</a:t>
            </a:r>
            <a:r>
              <a:rPr lang="es-PE" sz="1600" dirty="0">
                <a:solidFill>
                  <a:srgbClr val="BDA189"/>
                </a:solidFill>
              </a:rPr>
              <a:t>, R., Gall, H., </a:t>
            </a:r>
            <a:r>
              <a:rPr lang="es-PE" sz="1600" dirty="0" err="1">
                <a:solidFill>
                  <a:srgbClr val="BDA189"/>
                </a:solidFill>
              </a:rPr>
              <a:t>Kamar</a:t>
            </a:r>
            <a:r>
              <a:rPr lang="es-PE" sz="1600" dirty="0">
                <a:solidFill>
                  <a:srgbClr val="BDA189"/>
                </a:solidFill>
              </a:rPr>
              <a:t>, E., ... &amp; Zimmermann, T. (2019). Software </a:t>
            </a:r>
            <a:r>
              <a:rPr lang="es-PE" sz="1600" dirty="0" err="1">
                <a:solidFill>
                  <a:srgbClr val="BDA189"/>
                </a:solidFill>
              </a:rPr>
              <a:t>engineering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for</a:t>
            </a:r>
            <a:r>
              <a:rPr lang="es-PE" sz="1600" dirty="0">
                <a:solidFill>
                  <a:srgbClr val="BDA189"/>
                </a:solidFill>
              </a:rPr>
              <a:t> machine </a:t>
            </a:r>
            <a:r>
              <a:rPr lang="es-PE" sz="1600" dirty="0" err="1">
                <a:solidFill>
                  <a:srgbClr val="BDA189"/>
                </a:solidFill>
              </a:rPr>
              <a:t>learning</a:t>
            </a:r>
            <a:r>
              <a:rPr lang="es-PE" sz="1600" dirty="0">
                <a:solidFill>
                  <a:srgbClr val="BDA189"/>
                </a:solidFill>
              </a:rPr>
              <a:t>: A case </a:t>
            </a:r>
            <a:r>
              <a:rPr lang="es-PE" sz="1600" dirty="0" err="1">
                <a:solidFill>
                  <a:srgbClr val="BDA189"/>
                </a:solidFill>
              </a:rPr>
              <a:t>study</a:t>
            </a:r>
            <a:r>
              <a:rPr lang="es-PE" sz="1600" dirty="0">
                <a:solidFill>
                  <a:srgbClr val="BDA189"/>
                </a:solidFill>
              </a:rPr>
              <a:t>. </a:t>
            </a:r>
            <a:r>
              <a:rPr lang="es-PE" sz="1600" dirty="0" err="1">
                <a:solidFill>
                  <a:srgbClr val="BDA189"/>
                </a:solidFill>
              </a:rPr>
              <a:t>Proceedings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of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the</a:t>
            </a:r>
            <a:r>
              <a:rPr lang="es-PE" sz="1600" dirty="0">
                <a:solidFill>
                  <a:srgbClr val="BDA189"/>
                </a:solidFill>
              </a:rPr>
              <a:t> IEEE/ACM 41st International </a:t>
            </a:r>
            <a:r>
              <a:rPr lang="es-PE" sz="1600" dirty="0" err="1">
                <a:solidFill>
                  <a:srgbClr val="BDA189"/>
                </a:solidFill>
              </a:rPr>
              <a:t>Conference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on</a:t>
            </a:r>
            <a:r>
              <a:rPr lang="es-PE" sz="1600" dirty="0">
                <a:solidFill>
                  <a:srgbClr val="BDA189"/>
                </a:solidFill>
              </a:rPr>
              <a:t> Software </a:t>
            </a:r>
            <a:r>
              <a:rPr lang="es-PE" sz="1600" dirty="0" err="1">
                <a:solidFill>
                  <a:srgbClr val="BDA189"/>
                </a:solidFill>
              </a:rPr>
              <a:t>Engineering</a:t>
            </a:r>
            <a:r>
              <a:rPr lang="es-PE" sz="1600" dirty="0">
                <a:solidFill>
                  <a:srgbClr val="BDA189"/>
                </a:solidFill>
              </a:rPr>
              <a:t>: Software </a:t>
            </a:r>
            <a:r>
              <a:rPr lang="es-PE" sz="1600" dirty="0" err="1">
                <a:solidFill>
                  <a:srgbClr val="BDA189"/>
                </a:solidFill>
              </a:rPr>
              <a:t>Engineering</a:t>
            </a:r>
            <a:r>
              <a:rPr lang="es-PE" sz="1600" dirty="0">
                <a:solidFill>
                  <a:srgbClr val="BDA189"/>
                </a:solidFill>
              </a:rPr>
              <a:t> in </a:t>
            </a:r>
            <a:r>
              <a:rPr lang="es-PE" sz="1600" dirty="0" err="1">
                <a:solidFill>
                  <a:srgbClr val="BDA189"/>
                </a:solidFill>
              </a:rPr>
              <a:t>Practice</a:t>
            </a:r>
            <a:r>
              <a:rPr lang="es-PE" sz="1600" dirty="0">
                <a:solidFill>
                  <a:srgbClr val="BDA189"/>
                </a:solidFill>
              </a:rPr>
              <a:t> (ICSE-SEIP), 291–300. https://doi.org/10.1109/ICSE-SEIP.2019.00030</a:t>
            </a:r>
          </a:p>
          <a:p>
            <a:pPr marL="342900" indent="-342900">
              <a:buFont typeface="+mj-lt"/>
              <a:buAutoNum type="arabicPeriod"/>
            </a:pPr>
            <a:r>
              <a:rPr lang="es-PE" sz="1600" dirty="0">
                <a:solidFill>
                  <a:srgbClr val="BDA189"/>
                </a:solidFill>
              </a:rPr>
              <a:t>Chapman, P., Clinton, J., </a:t>
            </a:r>
            <a:r>
              <a:rPr lang="es-PE" sz="1600" dirty="0" err="1">
                <a:solidFill>
                  <a:srgbClr val="BDA189"/>
                </a:solidFill>
              </a:rPr>
              <a:t>Kerber</a:t>
            </a:r>
            <a:r>
              <a:rPr lang="es-PE" sz="1600" dirty="0">
                <a:solidFill>
                  <a:srgbClr val="BDA189"/>
                </a:solidFill>
              </a:rPr>
              <a:t>, R., </a:t>
            </a:r>
            <a:r>
              <a:rPr lang="es-PE" sz="1600" dirty="0" err="1">
                <a:solidFill>
                  <a:srgbClr val="BDA189"/>
                </a:solidFill>
              </a:rPr>
              <a:t>Khabaza</a:t>
            </a:r>
            <a:r>
              <a:rPr lang="es-PE" sz="1600" dirty="0">
                <a:solidFill>
                  <a:srgbClr val="BDA189"/>
                </a:solidFill>
              </a:rPr>
              <a:t>, T., </a:t>
            </a:r>
            <a:r>
              <a:rPr lang="es-PE" sz="1600" dirty="0" err="1">
                <a:solidFill>
                  <a:srgbClr val="BDA189"/>
                </a:solidFill>
              </a:rPr>
              <a:t>Reinartz</a:t>
            </a:r>
            <a:r>
              <a:rPr lang="es-PE" sz="1600" dirty="0">
                <a:solidFill>
                  <a:srgbClr val="BDA189"/>
                </a:solidFill>
              </a:rPr>
              <a:t>, T., Shearer, C., &amp; Wirth, R. (2000). CRISP-DM 1.0: Step-</a:t>
            </a:r>
            <a:r>
              <a:rPr lang="es-PE" sz="1600" dirty="0" err="1">
                <a:solidFill>
                  <a:srgbClr val="BDA189"/>
                </a:solidFill>
              </a:rPr>
              <a:t>by</a:t>
            </a:r>
            <a:r>
              <a:rPr lang="es-PE" sz="1600" dirty="0">
                <a:solidFill>
                  <a:srgbClr val="BDA189"/>
                </a:solidFill>
              </a:rPr>
              <a:t>-step data </a:t>
            </a:r>
            <a:r>
              <a:rPr lang="es-PE" sz="1600" dirty="0" err="1">
                <a:solidFill>
                  <a:srgbClr val="BDA189"/>
                </a:solidFill>
              </a:rPr>
              <a:t>mining</a:t>
            </a:r>
            <a:r>
              <a:rPr lang="es-PE" sz="1600" dirty="0">
                <a:solidFill>
                  <a:srgbClr val="BDA189"/>
                </a:solidFill>
              </a:rPr>
              <a:t> guide. SPSS Inc.</a:t>
            </a:r>
          </a:p>
          <a:p>
            <a:pPr marL="342900" indent="-342900">
              <a:buFont typeface="+mj-lt"/>
              <a:buAutoNum type="arabicPeriod"/>
            </a:pPr>
            <a:r>
              <a:rPr lang="es-PE" sz="1600" dirty="0">
                <a:solidFill>
                  <a:srgbClr val="BDA189"/>
                </a:solidFill>
              </a:rPr>
              <a:t>Disponible en: https://www.the-modeling-agency.com/crisp-dm.pdf</a:t>
            </a:r>
          </a:p>
          <a:p>
            <a:pPr marL="342900" indent="-342900">
              <a:buFont typeface="+mj-lt"/>
              <a:buAutoNum type="arabicPeriod"/>
            </a:pPr>
            <a:r>
              <a:rPr lang="es-PE" sz="1600" dirty="0" err="1">
                <a:solidFill>
                  <a:srgbClr val="BDA189"/>
                </a:solidFill>
              </a:rPr>
              <a:t>Kreuzberger</a:t>
            </a:r>
            <a:r>
              <a:rPr lang="es-PE" sz="1600" dirty="0">
                <a:solidFill>
                  <a:srgbClr val="BDA189"/>
                </a:solidFill>
              </a:rPr>
              <a:t>, D., </a:t>
            </a:r>
            <a:r>
              <a:rPr lang="es-PE" sz="1600" dirty="0" err="1">
                <a:solidFill>
                  <a:srgbClr val="BDA189"/>
                </a:solidFill>
              </a:rPr>
              <a:t>Kühl</a:t>
            </a:r>
            <a:r>
              <a:rPr lang="es-PE" sz="1600" dirty="0">
                <a:solidFill>
                  <a:srgbClr val="BDA189"/>
                </a:solidFill>
              </a:rPr>
              <a:t>, N., &amp; </a:t>
            </a:r>
            <a:r>
              <a:rPr lang="es-PE" sz="1600" dirty="0" err="1">
                <a:solidFill>
                  <a:srgbClr val="BDA189"/>
                </a:solidFill>
              </a:rPr>
              <a:t>Hirschl</a:t>
            </a:r>
            <a:r>
              <a:rPr lang="es-PE" sz="1600" dirty="0">
                <a:solidFill>
                  <a:srgbClr val="BDA189"/>
                </a:solidFill>
              </a:rPr>
              <a:t>, S. (2022). Machine Learning </a:t>
            </a:r>
            <a:r>
              <a:rPr lang="es-PE" sz="1600" dirty="0" err="1">
                <a:solidFill>
                  <a:srgbClr val="BDA189"/>
                </a:solidFill>
              </a:rPr>
              <a:t>Operations</a:t>
            </a:r>
            <a:r>
              <a:rPr lang="es-PE" sz="1600" dirty="0">
                <a:solidFill>
                  <a:srgbClr val="BDA189"/>
                </a:solidFill>
              </a:rPr>
              <a:t> (</a:t>
            </a:r>
            <a:r>
              <a:rPr lang="es-PE" sz="1600" dirty="0" err="1">
                <a:solidFill>
                  <a:srgbClr val="BDA189"/>
                </a:solidFill>
              </a:rPr>
              <a:t>MLOps</a:t>
            </a:r>
            <a:r>
              <a:rPr lang="es-PE" sz="1600" dirty="0">
                <a:solidFill>
                  <a:srgbClr val="BDA189"/>
                </a:solidFill>
              </a:rPr>
              <a:t>): </a:t>
            </a:r>
            <a:r>
              <a:rPr lang="es-PE" sz="1600" dirty="0" err="1">
                <a:solidFill>
                  <a:srgbClr val="BDA189"/>
                </a:solidFill>
              </a:rPr>
              <a:t>Overview</a:t>
            </a:r>
            <a:r>
              <a:rPr lang="es-PE" sz="1600" dirty="0">
                <a:solidFill>
                  <a:srgbClr val="BDA189"/>
                </a:solidFill>
              </a:rPr>
              <a:t>, </a:t>
            </a:r>
            <a:r>
              <a:rPr lang="es-PE" sz="1600" dirty="0" err="1">
                <a:solidFill>
                  <a:srgbClr val="BDA189"/>
                </a:solidFill>
              </a:rPr>
              <a:t>definition</a:t>
            </a:r>
            <a:r>
              <a:rPr lang="es-PE" sz="1600" dirty="0">
                <a:solidFill>
                  <a:srgbClr val="BDA189"/>
                </a:solidFill>
              </a:rPr>
              <a:t>, and </a:t>
            </a:r>
            <a:r>
              <a:rPr lang="es-PE" sz="1600" dirty="0" err="1">
                <a:solidFill>
                  <a:srgbClr val="BDA189"/>
                </a:solidFill>
              </a:rPr>
              <a:t>architecture</a:t>
            </a:r>
            <a:r>
              <a:rPr lang="es-PE" sz="1600" dirty="0">
                <a:solidFill>
                  <a:srgbClr val="BDA189"/>
                </a:solidFill>
              </a:rPr>
              <a:t>. </a:t>
            </a:r>
            <a:r>
              <a:rPr lang="es-PE" sz="1600" dirty="0" err="1">
                <a:solidFill>
                  <a:srgbClr val="BDA189"/>
                </a:solidFill>
              </a:rPr>
              <a:t>arXiv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preprint</a:t>
            </a:r>
            <a:r>
              <a:rPr lang="es-PE" sz="1600" dirty="0">
                <a:solidFill>
                  <a:srgbClr val="BDA189"/>
                </a:solidFill>
              </a:rPr>
              <a:t> arXiv:2205.02302. https://arxiv.org/abs/2205.02302</a:t>
            </a:r>
          </a:p>
          <a:p>
            <a:pPr marL="342900" indent="-342900">
              <a:buFont typeface="+mj-lt"/>
              <a:buAutoNum type="arabicPeriod"/>
            </a:pPr>
            <a:r>
              <a:rPr lang="es-PE" sz="1600" dirty="0">
                <a:solidFill>
                  <a:srgbClr val="BDA189"/>
                </a:solidFill>
              </a:rPr>
              <a:t>Sutton, R. S., &amp; </a:t>
            </a:r>
            <a:r>
              <a:rPr lang="es-PE" sz="1600" dirty="0" err="1">
                <a:solidFill>
                  <a:srgbClr val="BDA189"/>
                </a:solidFill>
              </a:rPr>
              <a:t>Barto</a:t>
            </a:r>
            <a:r>
              <a:rPr lang="es-PE" sz="1600" dirty="0">
                <a:solidFill>
                  <a:srgbClr val="BDA189"/>
                </a:solidFill>
              </a:rPr>
              <a:t>, A. G. (2018). </a:t>
            </a:r>
            <a:r>
              <a:rPr lang="es-PE" sz="1600" dirty="0" err="1">
                <a:solidFill>
                  <a:srgbClr val="BDA189"/>
                </a:solidFill>
              </a:rPr>
              <a:t>Reinforcement</a:t>
            </a:r>
            <a:r>
              <a:rPr lang="es-PE" sz="1600" dirty="0">
                <a:solidFill>
                  <a:srgbClr val="BDA189"/>
                </a:solidFill>
              </a:rPr>
              <a:t> Learning: </a:t>
            </a:r>
            <a:r>
              <a:rPr lang="es-PE" sz="1600" dirty="0" err="1">
                <a:solidFill>
                  <a:srgbClr val="BDA189"/>
                </a:solidFill>
              </a:rPr>
              <a:t>An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Introduction</a:t>
            </a:r>
            <a:r>
              <a:rPr lang="es-PE" sz="1600" dirty="0">
                <a:solidFill>
                  <a:srgbClr val="BDA189"/>
                </a:solidFill>
              </a:rPr>
              <a:t> (2nd ed.). MIT </a:t>
            </a:r>
            <a:r>
              <a:rPr lang="es-PE" sz="1600" dirty="0" err="1">
                <a:solidFill>
                  <a:srgbClr val="BDA189"/>
                </a:solidFill>
              </a:rPr>
              <a:t>Press</a:t>
            </a:r>
            <a:r>
              <a:rPr lang="es-PE" sz="1600" dirty="0">
                <a:solidFill>
                  <a:srgbClr val="BDA189"/>
                </a:solidFill>
              </a:rPr>
              <a:t>. https://www.andrew.cmu.edu/course/10-703/textbook/BartoSutton.pdf</a:t>
            </a:r>
          </a:p>
          <a:p>
            <a:pPr marL="342900" indent="-342900">
              <a:buFont typeface="+mj-lt"/>
              <a:buAutoNum type="arabicPeriod"/>
            </a:pPr>
            <a:r>
              <a:rPr lang="es-PE" sz="1600" dirty="0">
                <a:solidFill>
                  <a:srgbClr val="BDA189"/>
                </a:solidFill>
              </a:rPr>
              <a:t>Lillicrap, T. P., Hunt, J. J., </a:t>
            </a:r>
            <a:r>
              <a:rPr lang="es-PE" sz="1600" dirty="0" err="1">
                <a:solidFill>
                  <a:srgbClr val="BDA189"/>
                </a:solidFill>
              </a:rPr>
              <a:t>Pritzel</a:t>
            </a:r>
            <a:r>
              <a:rPr lang="es-PE" sz="1600" dirty="0">
                <a:solidFill>
                  <a:srgbClr val="BDA189"/>
                </a:solidFill>
              </a:rPr>
              <a:t>, A., </a:t>
            </a:r>
            <a:r>
              <a:rPr lang="es-PE" sz="1600" dirty="0" err="1">
                <a:solidFill>
                  <a:srgbClr val="BDA189"/>
                </a:solidFill>
              </a:rPr>
              <a:t>Heess</a:t>
            </a:r>
            <a:r>
              <a:rPr lang="es-PE" sz="1600" dirty="0">
                <a:solidFill>
                  <a:srgbClr val="BDA189"/>
                </a:solidFill>
              </a:rPr>
              <a:t>, N., </a:t>
            </a:r>
            <a:r>
              <a:rPr lang="es-PE" sz="1600" dirty="0" err="1">
                <a:solidFill>
                  <a:srgbClr val="BDA189"/>
                </a:solidFill>
              </a:rPr>
              <a:t>Erez</a:t>
            </a:r>
            <a:r>
              <a:rPr lang="es-PE" sz="1600" dirty="0">
                <a:solidFill>
                  <a:srgbClr val="BDA189"/>
                </a:solidFill>
              </a:rPr>
              <a:t>, T., </a:t>
            </a:r>
            <a:r>
              <a:rPr lang="es-PE" sz="1600" dirty="0" err="1">
                <a:solidFill>
                  <a:srgbClr val="BDA189"/>
                </a:solidFill>
              </a:rPr>
              <a:t>Tassa</a:t>
            </a:r>
            <a:r>
              <a:rPr lang="es-PE" sz="1600" dirty="0">
                <a:solidFill>
                  <a:srgbClr val="BDA189"/>
                </a:solidFill>
              </a:rPr>
              <a:t>, Y., ... &amp; </a:t>
            </a:r>
            <a:r>
              <a:rPr lang="es-PE" sz="1600" dirty="0" err="1">
                <a:solidFill>
                  <a:srgbClr val="BDA189"/>
                </a:solidFill>
              </a:rPr>
              <a:t>Wierstra</a:t>
            </a:r>
            <a:r>
              <a:rPr lang="es-PE" sz="1600" dirty="0">
                <a:solidFill>
                  <a:srgbClr val="BDA189"/>
                </a:solidFill>
              </a:rPr>
              <a:t>, D. (2016). </a:t>
            </a:r>
            <a:r>
              <a:rPr lang="es-PE" sz="1600" dirty="0" err="1">
                <a:solidFill>
                  <a:srgbClr val="BDA189"/>
                </a:solidFill>
              </a:rPr>
              <a:t>Continuous</a:t>
            </a:r>
            <a:r>
              <a:rPr lang="es-PE" sz="1600" dirty="0">
                <a:solidFill>
                  <a:srgbClr val="BDA189"/>
                </a:solidFill>
              </a:rPr>
              <a:t> control </a:t>
            </a:r>
            <a:r>
              <a:rPr lang="es-PE" sz="1600" dirty="0" err="1">
                <a:solidFill>
                  <a:srgbClr val="BDA189"/>
                </a:solidFill>
              </a:rPr>
              <a:t>with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deep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reinforcement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learning</a:t>
            </a:r>
            <a:r>
              <a:rPr lang="es-PE" sz="1600" dirty="0">
                <a:solidFill>
                  <a:srgbClr val="BDA189"/>
                </a:solidFill>
              </a:rPr>
              <a:t>. </a:t>
            </a:r>
            <a:r>
              <a:rPr lang="es-PE" sz="1600" dirty="0" err="1">
                <a:solidFill>
                  <a:srgbClr val="BDA189"/>
                </a:solidFill>
              </a:rPr>
              <a:t>arXiv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preprint</a:t>
            </a:r>
            <a:r>
              <a:rPr lang="es-PE" sz="1600" dirty="0">
                <a:solidFill>
                  <a:srgbClr val="BDA189"/>
                </a:solidFill>
              </a:rPr>
              <a:t> arXiv:1509.02971. https://arxiv.org/abs/1509.02971</a:t>
            </a:r>
          </a:p>
          <a:p>
            <a:pPr marL="342900" indent="-342900">
              <a:buFont typeface="+mj-lt"/>
              <a:buAutoNum type="arabicPeriod"/>
            </a:pPr>
            <a:r>
              <a:rPr lang="es-PE" sz="1600" dirty="0" err="1">
                <a:solidFill>
                  <a:srgbClr val="BDA189"/>
                </a:solidFill>
              </a:rPr>
              <a:t>Schulman</a:t>
            </a:r>
            <a:r>
              <a:rPr lang="es-PE" sz="1600" dirty="0">
                <a:solidFill>
                  <a:srgbClr val="BDA189"/>
                </a:solidFill>
              </a:rPr>
              <a:t>, J., </a:t>
            </a:r>
            <a:r>
              <a:rPr lang="es-PE" sz="1600" dirty="0" err="1">
                <a:solidFill>
                  <a:srgbClr val="BDA189"/>
                </a:solidFill>
              </a:rPr>
              <a:t>Wolski</a:t>
            </a:r>
            <a:r>
              <a:rPr lang="es-PE" sz="1600" dirty="0">
                <a:solidFill>
                  <a:srgbClr val="BDA189"/>
                </a:solidFill>
              </a:rPr>
              <a:t>, F., </a:t>
            </a:r>
            <a:r>
              <a:rPr lang="es-PE" sz="1600" dirty="0" err="1">
                <a:solidFill>
                  <a:srgbClr val="BDA189"/>
                </a:solidFill>
              </a:rPr>
              <a:t>Dhariwal</a:t>
            </a:r>
            <a:r>
              <a:rPr lang="es-PE" sz="1600" dirty="0">
                <a:solidFill>
                  <a:srgbClr val="BDA189"/>
                </a:solidFill>
              </a:rPr>
              <a:t>, P., Radford, A., &amp; </a:t>
            </a:r>
            <a:r>
              <a:rPr lang="es-PE" sz="1600" dirty="0" err="1">
                <a:solidFill>
                  <a:srgbClr val="BDA189"/>
                </a:solidFill>
              </a:rPr>
              <a:t>Klimov</a:t>
            </a:r>
            <a:r>
              <a:rPr lang="es-PE" sz="1600" dirty="0">
                <a:solidFill>
                  <a:srgbClr val="BDA189"/>
                </a:solidFill>
              </a:rPr>
              <a:t>, O. (2017). Proximal </a:t>
            </a:r>
            <a:r>
              <a:rPr lang="es-PE" sz="1600" dirty="0" err="1">
                <a:solidFill>
                  <a:srgbClr val="BDA189"/>
                </a:solidFill>
              </a:rPr>
              <a:t>Policy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Optimization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Algorithms</a:t>
            </a:r>
            <a:r>
              <a:rPr lang="es-PE" sz="1600" dirty="0">
                <a:solidFill>
                  <a:srgbClr val="BDA189"/>
                </a:solidFill>
              </a:rPr>
              <a:t>. </a:t>
            </a:r>
            <a:r>
              <a:rPr lang="es-PE" sz="1600" dirty="0" err="1">
                <a:solidFill>
                  <a:srgbClr val="BDA189"/>
                </a:solidFill>
              </a:rPr>
              <a:t>arXiv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preprint</a:t>
            </a:r>
            <a:r>
              <a:rPr lang="es-PE" sz="1600" dirty="0">
                <a:solidFill>
                  <a:srgbClr val="BDA189"/>
                </a:solidFill>
              </a:rPr>
              <a:t> arXiv:1707.06347. https://arxiv.org/abs/1707.06347FAO (2022). </a:t>
            </a:r>
            <a:r>
              <a:rPr lang="es-PE" sz="1600" dirty="0" err="1">
                <a:solidFill>
                  <a:srgbClr val="BDA189"/>
                </a:solidFill>
              </a:rPr>
              <a:t>Aquaculture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Feed</a:t>
            </a:r>
            <a:r>
              <a:rPr lang="es-PE" sz="1600" dirty="0">
                <a:solidFill>
                  <a:srgbClr val="BDA189"/>
                </a:solidFill>
              </a:rPr>
              <a:t> and </a:t>
            </a:r>
            <a:r>
              <a:rPr lang="es-PE" sz="1600" dirty="0" err="1">
                <a:solidFill>
                  <a:srgbClr val="BDA189"/>
                </a:solidFill>
              </a:rPr>
              <a:t>Feeding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Practices</a:t>
            </a:r>
            <a:r>
              <a:rPr lang="es-PE" sz="1600" dirty="0">
                <a:solidFill>
                  <a:srgbClr val="BDA189"/>
                </a:solidFill>
              </a:rPr>
              <a:t>. </a:t>
            </a:r>
            <a:r>
              <a:rPr lang="es-PE" sz="1600" dirty="0" err="1">
                <a:solidFill>
                  <a:srgbClr val="BDA189"/>
                </a:solidFill>
              </a:rPr>
              <a:t>Food</a:t>
            </a:r>
            <a:r>
              <a:rPr lang="es-PE" sz="1600" dirty="0">
                <a:solidFill>
                  <a:srgbClr val="BDA189"/>
                </a:solidFill>
              </a:rPr>
              <a:t> and </a:t>
            </a:r>
            <a:r>
              <a:rPr lang="es-PE" sz="1600" dirty="0" err="1">
                <a:solidFill>
                  <a:srgbClr val="BDA189"/>
                </a:solidFill>
              </a:rPr>
              <a:t>Agriculture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Organization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of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the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United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Nations</a:t>
            </a:r>
            <a:r>
              <a:rPr lang="es-PE" sz="1600" dirty="0">
                <a:solidFill>
                  <a:srgbClr val="BDA189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PE" sz="1600" dirty="0" err="1">
                <a:solidFill>
                  <a:srgbClr val="BDA189"/>
                </a:solidFill>
              </a:rPr>
              <a:t>Salfner</a:t>
            </a:r>
            <a:r>
              <a:rPr lang="es-PE" sz="1600" dirty="0">
                <a:solidFill>
                  <a:srgbClr val="BDA189"/>
                </a:solidFill>
              </a:rPr>
              <a:t>, F. et al. (20YY). A </a:t>
            </a:r>
            <a:r>
              <a:rPr lang="es-PE" sz="1600" dirty="0" err="1">
                <a:solidFill>
                  <a:srgbClr val="BDA189"/>
                </a:solidFill>
              </a:rPr>
              <a:t>Survey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of</a:t>
            </a:r>
            <a:r>
              <a:rPr lang="es-PE" sz="1600" dirty="0">
                <a:solidFill>
                  <a:srgbClr val="BDA189"/>
                </a:solidFill>
              </a:rPr>
              <a:t> Online </a:t>
            </a:r>
            <a:r>
              <a:rPr lang="es-PE" sz="1600" dirty="0" err="1">
                <a:solidFill>
                  <a:srgbClr val="BDA189"/>
                </a:solidFill>
              </a:rPr>
              <a:t>Failure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Prediction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Methods</a:t>
            </a:r>
            <a:r>
              <a:rPr lang="es-PE" sz="1600" dirty="0">
                <a:solidFill>
                  <a:srgbClr val="BDA189"/>
                </a:solidFill>
              </a:rPr>
              <a:t>. ACM </a:t>
            </a:r>
            <a:r>
              <a:rPr lang="es-PE" sz="1600" dirty="0" err="1">
                <a:solidFill>
                  <a:srgbClr val="BDA189"/>
                </a:solidFill>
              </a:rPr>
              <a:t>Journal</a:t>
            </a:r>
            <a:r>
              <a:rPr lang="es-PE" sz="1600" dirty="0">
                <a:solidFill>
                  <a:srgbClr val="BDA189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PE" sz="1600" dirty="0" err="1">
                <a:solidFill>
                  <a:srgbClr val="BDA189"/>
                </a:solidFill>
              </a:rPr>
              <a:t>Deldjoo</a:t>
            </a:r>
            <a:r>
              <a:rPr lang="es-PE" sz="1600" dirty="0">
                <a:solidFill>
                  <a:srgbClr val="BDA189"/>
                </a:solidFill>
              </a:rPr>
              <a:t>, Y. et al. (2023). A </a:t>
            </a:r>
            <a:r>
              <a:rPr lang="es-PE" sz="1600" dirty="0" err="1">
                <a:solidFill>
                  <a:srgbClr val="BDA189"/>
                </a:solidFill>
              </a:rPr>
              <a:t>Review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of</a:t>
            </a:r>
            <a:r>
              <a:rPr lang="es-PE" sz="1600" dirty="0">
                <a:solidFill>
                  <a:srgbClr val="BDA189"/>
                </a:solidFill>
              </a:rPr>
              <a:t> Modern </a:t>
            </a:r>
            <a:r>
              <a:rPr lang="es-PE" sz="1600" dirty="0" err="1">
                <a:solidFill>
                  <a:srgbClr val="BDA189"/>
                </a:solidFill>
              </a:rPr>
              <a:t>Fashion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Recommender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Systems</a:t>
            </a:r>
            <a:r>
              <a:rPr lang="es-PE" sz="1600" dirty="0">
                <a:solidFill>
                  <a:srgbClr val="BDA189"/>
                </a:solidFill>
              </a:rPr>
              <a:t>. ACM Computing </a:t>
            </a:r>
            <a:r>
              <a:rPr lang="es-PE" sz="1600" dirty="0" err="1">
                <a:solidFill>
                  <a:srgbClr val="BDA189"/>
                </a:solidFill>
              </a:rPr>
              <a:t>Surveys</a:t>
            </a:r>
            <a:r>
              <a:rPr lang="es-PE" sz="1600" dirty="0">
                <a:solidFill>
                  <a:srgbClr val="BDA189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PE" sz="1600" dirty="0" err="1">
                <a:solidFill>
                  <a:srgbClr val="BDA189"/>
                </a:solidFill>
              </a:rPr>
              <a:t>Aljehani</a:t>
            </a:r>
            <a:r>
              <a:rPr lang="es-PE" sz="1600" dirty="0">
                <a:solidFill>
                  <a:srgbClr val="BDA189"/>
                </a:solidFill>
              </a:rPr>
              <a:t>, F., </a:t>
            </a:r>
            <a:r>
              <a:rPr lang="es-PE" sz="1600" dirty="0" err="1">
                <a:solidFill>
                  <a:srgbClr val="BDA189"/>
                </a:solidFill>
              </a:rPr>
              <a:t>N’Doye</a:t>
            </a:r>
            <a:r>
              <a:rPr lang="es-PE" sz="1600" dirty="0">
                <a:solidFill>
                  <a:srgbClr val="BDA189"/>
                </a:solidFill>
              </a:rPr>
              <a:t>, I., &amp; </a:t>
            </a:r>
            <a:r>
              <a:rPr lang="es-PE" sz="1600" dirty="0" err="1">
                <a:solidFill>
                  <a:srgbClr val="BDA189"/>
                </a:solidFill>
              </a:rPr>
              <a:t>Laleg-Kirati</a:t>
            </a:r>
            <a:r>
              <a:rPr lang="es-PE" sz="1600" dirty="0">
                <a:solidFill>
                  <a:srgbClr val="BDA189"/>
                </a:solidFill>
              </a:rPr>
              <a:t>, T. M. (2023). </a:t>
            </a:r>
            <a:r>
              <a:rPr lang="es-PE" sz="1600" dirty="0" err="1">
                <a:solidFill>
                  <a:srgbClr val="BDA189"/>
                </a:solidFill>
              </a:rPr>
              <a:t>Feeding</a:t>
            </a:r>
            <a:r>
              <a:rPr lang="es-PE" sz="1600" dirty="0">
                <a:solidFill>
                  <a:srgbClr val="BDA189"/>
                </a:solidFill>
              </a:rPr>
              <a:t> control and </a:t>
            </a:r>
            <a:r>
              <a:rPr lang="es-PE" sz="1600" dirty="0" err="1">
                <a:solidFill>
                  <a:srgbClr val="BDA189"/>
                </a:solidFill>
              </a:rPr>
              <a:t>water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quality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monitoring</a:t>
            </a:r>
            <a:r>
              <a:rPr lang="es-PE" sz="1600" dirty="0">
                <a:solidFill>
                  <a:srgbClr val="BDA189"/>
                </a:solidFill>
              </a:rPr>
              <a:t> in </a:t>
            </a:r>
            <a:r>
              <a:rPr lang="es-PE" sz="1600" dirty="0" err="1">
                <a:solidFill>
                  <a:srgbClr val="BDA189"/>
                </a:solidFill>
              </a:rPr>
              <a:t>aquaculture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systems</a:t>
            </a:r>
            <a:r>
              <a:rPr lang="es-PE" sz="1600" dirty="0">
                <a:solidFill>
                  <a:srgbClr val="BDA189"/>
                </a:solidFill>
              </a:rPr>
              <a:t>: </a:t>
            </a:r>
            <a:r>
              <a:rPr lang="es-PE" sz="1600" dirty="0" err="1">
                <a:solidFill>
                  <a:srgbClr val="BDA189"/>
                </a:solidFill>
              </a:rPr>
              <a:t>Opportunities</a:t>
            </a:r>
            <a:r>
              <a:rPr lang="es-PE" sz="1600" dirty="0">
                <a:solidFill>
                  <a:srgbClr val="BDA189"/>
                </a:solidFill>
              </a:rPr>
              <a:t> and </a:t>
            </a:r>
            <a:r>
              <a:rPr lang="es-PE" sz="1600" dirty="0" err="1">
                <a:solidFill>
                  <a:srgbClr val="BDA189"/>
                </a:solidFill>
              </a:rPr>
              <a:t>challenges</a:t>
            </a:r>
            <a:r>
              <a:rPr lang="es-PE" sz="1600" dirty="0">
                <a:solidFill>
                  <a:srgbClr val="BDA189"/>
                </a:solidFill>
              </a:rPr>
              <a:t>. Elsevier </a:t>
            </a:r>
            <a:r>
              <a:rPr lang="es-PE" sz="1600" dirty="0" err="1">
                <a:solidFill>
                  <a:srgbClr val="BDA189"/>
                </a:solidFill>
              </a:rPr>
              <a:t>Preprint</a:t>
            </a:r>
            <a:r>
              <a:rPr lang="es-PE" sz="1600" dirty="0">
                <a:solidFill>
                  <a:srgbClr val="BDA189"/>
                </a:solidFill>
              </a:rPr>
              <a:t>. https://arxiv.org/abs/2306.09920</a:t>
            </a:r>
          </a:p>
          <a:p>
            <a:pPr marL="342900" indent="-342900">
              <a:buFont typeface="+mj-lt"/>
              <a:buAutoNum type="arabicPeriod"/>
            </a:pPr>
            <a:r>
              <a:rPr lang="es-PE" sz="1600" dirty="0">
                <a:solidFill>
                  <a:srgbClr val="BDA189"/>
                </a:solidFill>
              </a:rPr>
              <a:t>Chen, Y., et al. (2022). Técnica de alimentación inteligente basada en la predicción del crecimiento del camarón en un sistema de recirculación acuícola. Panorama Acuícola.</a:t>
            </a:r>
          </a:p>
          <a:p>
            <a:pPr marL="342900" indent="-342900">
              <a:buFont typeface="+mj-lt"/>
              <a:buAutoNum type="arabicPeriod"/>
            </a:pPr>
            <a:r>
              <a:rPr lang="es-PE" sz="1600" dirty="0" err="1">
                <a:solidFill>
                  <a:srgbClr val="BDA189"/>
                </a:solidFill>
              </a:rPr>
              <a:t>Mnih</a:t>
            </a:r>
            <a:r>
              <a:rPr lang="es-PE" sz="1600" dirty="0">
                <a:solidFill>
                  <a:srgbClr val="BDA189"/>
                </a:solidFill>
              </a:rPr>
              <a:t>, V., et al. (2015). Human-</a:t>
            </a:r>
            <a:r>
              <a:rPr lang="es-PE" sz="1600" dirty="0" err="1">
                <a:solidFill>
                  <a:srgbClr val="BDA189"/>
                </a:solidFill>
              </a:rPr>
              <a:t>level</a:t>
            </a:r>
            <a:r>
              <a:rPr lang="es-PE" sz="1600" dirty="0">
                <a:solidFill>
                  <a:srgbClr val="BDA189"/>
                </a:solidFill>
              </a:rPr>
              <a:t> control </a:t>
            </a:r>
            <a:r>
              <a:rPr lang="es-PE" sz="1600" dirty="0" err="1">
                <a:solidFill>
                  <a:srgbClr val="BDA189"/>
                </a:solidFill>
              </a:rPr>
              <a:t>through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deep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reinforcement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learning</a:t>
            </a:r>
            <a:r>
              <a:rPr lang="es-PE" sz="1600" dirty="0">
                <a:solidFill>
                  <a:srgbClr val="BDA189"/>
                </a:solidFill>
              </a:rPr>
              <a:t>. </a:t>
            </a:r>
            <a:r>
              <a:rPr lang="es-PE" sz="1600" dirty="0" err="1">
                <a:solidFill>
                  <a:srgbClr val="BDA189"/>
                </a:solidFill>
              </a:rPr>
              <a:t>Nature</a:t>
            </a:r>
            <a:r>
              <a:rPr lang="es-PE" sz="1600" dirty="0">
                <a:solidFill>
                  <a:srgbClr val="BDA189"/>
                </a:solidFill>
              </a:rPr>
              <a:t>, 518(7540), 529-533.</a:t>
            </a:r>
          </a:p>
          <a:p>
            <a:pPr marL="342900" indent="-342900">
              <a:buFont typeface="+mj-lt"/>
              <a:buAutoNum type="arabicPeriod"/>
            </a:pPr>
            <a:r>
              <a:rPr lang="es-PE" sz="1600" dirty="0" err="1">
                <a:solidFill>
                  <a:srgbClr val="BDA189"/>
                </a:solidFill>
              </a:rPr>
              <a:t>Chahid</a:t>
            </a:r>
            <a:r>
              <a:rPr lang="es-PE" sz="1600" dirty="0">
                <a:solidFill>
                  <a:srgbClr val="BDA189"/>
                </a:solidFill>
              </a:rPr>
              <a:t>, A., et al. (2022). Fish </a:t>
            </a:r>
            <a:r>
              <a:rPr lang="es-PE" sz="1600" dirty="0" err="1">
                <a:solidFill>
                  <a:srgbClr val="BDA189"/>
                </a:solidFill>
              </a:rPr>
              <a:t>growth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trajectory</a:t>
            </a:r>
            <a:r>
              <a:rPr lang="es-PE" sz="1600" dirty="0">
                <a:solidFill>
                  <a:srgbClr val="BDA189"/>
                </a:solidFill>
              </a:rPr>
              <a:t> tracking </a:t>
            </a:r>
            <a:r>
              <a:rPr lang="es-PE" sz="1600" dirty="0" err="1">
                <a:solidFill>
                  <a:srgbClr val="BDA189"/>
                </a:solidFill>
              </a:rPr>
              <a:t>using</a:t>
            </a:r>
            <a:r>
              <a:rPr lang="es-PE" sz="1600" dirty="0">
                <a:solidFill>
                  <a:srgbClr val="BDA189"/>
                </a:solidFill>
              </a:rPr>
              <a:t> Q-</a:t>
            </a:r>
            <a:r>
              <a:rPr lang="es-PE" sz="1600" dirty="0" err="1">
                <a:solidFill>
                  <a:srgbClr val="BDA189"/>
                </a:solidFill>
              </a:rPr>
              <a:t>learning</a:t>
            </a:r>
            <a:r>
              <a:rPr lang="es-PE" sz="1600" dirty="0">
                <a:solidFill>
                  <a:srgbClr val="BDA189"/>
                </a:solidFill>
              </a:rPr>
              <a:t> in </a:t>
            </a:r>
            <a:r>
              <a:rPr lang="es-PE" sz="1600" dirty="0" err="1">
                <a:solidFill>
                  <a:srgbClr val="BDA189"/>
                </a:solidFill>
              </a:rPr>
              <a:t>precision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aquaculture</a:t>
            </a:r>
            <a:r>
              <a:rPr lang="es-PE" sz="1600" dirty="0">
                <a:solidFill>
                  <a:srgbClr val="BDA189"/>
                </a:solidFill>
              </a:rPr>
              <a:t>. </a:t>
            </a:r>
            <a:r>
              <a:rPr lang="es-PE" sz="1600" dirty="0" err="1">
                <a:solidFill>
                  <a:srgbClr val="BDA189"/>
                </a:solidFill>
              </a:rPr>
              <a:t>Aquaculture</a:t>
            </a:r>
            <a:r>
              <a:rPr lang="es-PE" sz="1600" dirty="0">
                <a:solidFill>
                  <a:srgbClr val="BDA189"/>
                </a:solidFill>
              </a:rPr>
              <a:t>, 550, 737838.</a:t>
            </a:r>
          </a:p>
          <a:p>
            <a:pPr marL="342900" indent="-342900">
              <a:buFont typeface="+mj-lt"/>
              <a:buAutoNum type="arabicPeriod"/>
            </a:pPr>
            <a:r>
              <a:rPr lang="es-PE" sz="1600" dirty="0" err="1">
                <a:solidFill>
                  <a:srgbClr val="BDA189"/>
                </a:solidFill>
              </a:rPr>
              <a:t>Elmessery</a:t>
            </a:r>
            <a:r>
              <a:rPr lang="es-PE" sz="1600" dirty="0">
                <a:solidFill>
                  <a:srgbClr val="BDA189"/>
                </a:solidFill>
              </a:rPr>
              <a:t>, W. M., et al. (2025). A </a:t>
            </a:r>
            <a:r>
              <a:rPr lang="es-PE" sz="1600" dirty="0" err="1">
                <a:solidFill>
                  <a:srgbClr val="BDA189"/>
                </a:solidFill>
              </a:rPr>
              <a:t>deep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deterministic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policy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gradient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approach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for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optimizing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feeding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rates</a:t>
            </a:r>
            <a:r>
              <a:rPr lang="es-PE" sz="1600" dirty="0">
                <a:solidFill>
                  <a:srgbClr val="BDA189"/>
                </a:solidFill>
              </a:rPr>
              <a:t> and </a:t>
            </a:r>
            <a:r>
              <a:rPr lang="es-PE" sz="1600" dirty="0" err="1">
                <a:solidFill>
                  <a:srgbClr val="BDA189"/>
                </a:solidFill>
              </a:rPr>
              <a:t>water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quality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management</a:t>
            </a:r>
            <a:r>
              <a:rPr lang="es-PE" sz="1600" dirty="0">
                <a:solidFill>
                  <a:srgbClr val="BDA189"/>
                </a:solidFill>
              </a:rPr>
              <a:t> in </a:t>
            </a:r>
            <a:r>
              <a:rPr lang="es-PE" sz="1600" dirty="0" err="1">
                <a:solidFill>
                  <a:srgbClr val="BDA189"/>
                </a:solidFill>
              </a:rPr>
              <a:t>recirculating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aquaculture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systems</a:t>
            </a:r>
            <a:r>
              <a:rPr lang="es-PE" sz="1600" dirty="0">
                <a:solidFill>
                  <a:srgbClr val="BDA189"/>
                </a:solidFill>
              </a:rPr>
              <a:t>. </a:t>
            </a:r>
            <a:r>
              <a:rPr lang="es-PE" sz="1600" dirty="0" err="1">
                <a:solidFill>
                  <a:srgbClr val="BDA189"/>
                </a:solidFill>
              </a:rPr>
              <a:t>Aquaculture</a:t>
            </a:r>
            <a:r>
              <a:rPr lang="es-PE" sz="1600" dirty="0">
                <a:solidFill>
                  <a:srgbClr val="BDA189"/>
                </a:solidFill>
              </a:rPr>
              <a:t> International.</a:t>
            </a:r>
          </a:p>
          <a:p>
            <a:pPr marL="342900" indent="-342900">
              <a:buFont typeface="+mj-lt"/>
              <a:buAutoNum type="arabicPeriod"/>
            </a:pPr>
            <a:r>
              <a:rPr lang="es-PE" sz="1600" dirty="0" err="1">
                <a:solidFill>
                  <a:srgbClr val="BDA189"/>
                </a:solidFill>
              </a:rPr>
              <a:t>Georgopoulou</a:t>
            </a:r>
            <a:r>
              <a:rPr lang="es-PE" sz="1600" dirty="0">
                <a:solidFill>
                  <a:srgbClr val="BDA189"/>
                </a:solidFill>
              </a:rPr>
              <a:t>, D., et al. (2024). Real-time </a:t>
            </a:r>
            <a:r>
              <a:rPr lang="es-PE" sz="1600" dirty="0" err="1">
                <a:solidFill>
                  <a:srgbClr val="BDA189"/>
                </a:solidFill>
              </a:rPr>
              <a:t>monitoring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of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feeding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behavior</a:t>
            </a:r>
            <a:r>
              <a:rPr lang="es-PE" sz="1600" dirty="0">
                <a:solidFill>
                  <a:srgbClr val="BDA189"/>
                </a:solidFill>
              </a:rPr>
              <a:t> in </a:t>
            </a:r>
            <a:r>
              <a:rPr lang="es-PE" sz="1600" dirty="0" err="1">
                <a:solidFill>
                  <a:srgbClr val="BDA189"/>
                </a:solidFill>
              </a:rPr>
              <a:t>European</a:t>
            </a:r>
            <a:r>
              <a:rPr lang="es-PE" sz="1600" dirty="0">
                <a:solidFill>
                  <a:srgbClr val="BDA189"/>
                </a:solidFill>
              </a:rPr>
              <a:t> sea </a:t>
            </a:r>
            <a:r>
              <a:rPr lang="es-PE" sz="1600" dirty="0" err="1">
                <a:solidFill>
                  <a:srgbClr val="BDA189"/>
                </a:solidFill>
              </a:rPr>
              <a:t>bass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using</a:t>
            </a:r>
            <a:r>
              <a:rPr lang="es-PE" sz="1600" dirty="0">
                <a:solidFill>
                  <a:srgbClr val="BDA189"/>
                </a:solidFill>
              </a:rPr>
              <a:t> AI </a:t>
            </a:r>
            <a:r>
              <a:rPr lang="es-PE" sz="1600" dirty="0" err="1">
                <a:solidFill>
                  <a:srgbClr val="BDA189"/>
                </a:solidFill>
              </a:rPr>
              <a:t>models</a:t>
            </a:r>
            <a:r>
              <a:rPr lang="es-PE" sz="1600" dirty="0">
                <a:solidFill>
                  <a:srgbClr val="BDA189"/>
                </a:solidFill>
              </a:rPr>
              <a:t> and </a:t>
            </a:r>
            <a:r>
              <a:rPr lang="es-PE" sz="1600" dirty="0" err="1">
                <a:solidFill>
                  <a:srgbClr val="BDA189"/>
                </a:solidFill>
              </a:rPr>
              <a:t>computer</a:t>
            </a:r>
            <a:r>
              <a:rPr lang="es-PE" sz="1600" dirty="0">
                <a:solidFill>
                  <a:srgbClr val="BDA189"/>
                </a:solidFill>
              </a:rPr>
              <a:t> </a:t>
            </a:r>
            <a:r>
              <a:rPr lang="es-PE" sz="1600" dirty="0" err="1">
                <a:solidFill>
                  <a:srgbClr val="BDA189"/>
                </a:solidFill>
              </a:rPr>
              <a:t>vision</a:t>
            </a:r>
            <a:r>
              <a:rPr lang="es-PE" sz="1600" dirty="0">
                <a:solidFill>
                  <a:srgbClr val="BDA189"/>
                </a:solidFill>
              </a:rPr>
              <a:t>. IEEE IROS Workshop.</a:t>
            </a:r>
          </a:p>
          <a:p>
            <a:pPr marL="342900" indent="-342900">
              <a:buFont typeface="+mj-lt"/>
              <a:buAutoNum type="arabicPeriod"/>
            </a:pPr>
            <a:endParaRPr lang="es-PE" sz="1600" dirty="0">
              <a:solidFill>
                <a:srgbClr val="BDA189"/>
              </a:solidFill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9F3DE27A-1435-FD67-C720-D33167FC65D5}"/>
              </a:ext>
            </a:extLst>
          </p:cNvPr>
          <p:cNvSpPr/>
          <p:nvPr/>
        </p:nvSpPr>
        <p:spPr>
          <a:xfrm>
            <a:off x="670500" y="346675"/>
            <a:ext cx="88545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Bibliografía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53393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1602"/>
            <a:ext cx="77432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Planteamiento del Problema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401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 acuicultura intensiva enfrenta desafíos en la formulación de dietas debido a la variabilidad ambiental y la heterogeneidad de los organismos. Los métodos tradicionales son estáticos y no se adaptan a las fluctuaciones de temperatura, oxígeno, salinidad y pH, lo que lleva a un desperdicio de alimento y una menor productividad.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97868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5031938"/>
            <a:ext cx="3113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Métodos Tradicionales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52235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Tablas estáticas, no consideran variabilidad ambiental.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897868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Impacto Negativo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52235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Desperdicio de alimento, deterioro del agua, aumento de mortalidad.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897868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Necesidad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522357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Enfoque dinámico y adaptativo para optimizar rendimiento y reducir impacto.</a:t>
            </a:r>
            <a:endParaRPr lang="en-US" sz="175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5196D3F-CBE9-241C-AA4A-5C2DCAD34240}"/>
              </a:ext>
            </a:extLst>
          </p:cNvPr>
          <p:cNvSpPr/>
          <p:nvPr/>
        </p:nvSpPr>
        <p:spPr>
          <a:xfrm>
            <a:off x="0" y="7717275"/>
            <a:ext cx="14630400" cy="512326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6" name="Imagen 15" descr="Logotipo&#10;&#10;El contenido generado por IA puede ser incorrecto.">
            <a:extLst>
              <a:ext uri="{FF2B5EF4-FFF2-40B4-BE49-F238E27FC236}">
                <a16:creationId xmlns:a16="http://schemas.microsoft.com/office/drawing/2014/main" id="{CFA5A64E-1899-AFF0-C693-55C180F58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2750" y="0"/>
            <a:ext cx="667650" cy="858083"/>
          </a:xfrm>
          <a:prstGeom prst="rect">
            <a:avLst/>
          </a:prstGeom>
          <a:solidFill>
            <a:srgbClr val="BDA189"/>
          </a:solidFill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5D9478F3-EED8-8857-FC15-7820B59735CE}"/>
              </a:ext>
            </a:extLst>
          </p:cNvPr>
          <p:cNvSpPr/>
          <p:nvPr/>
        </p:nvSpPr>
        <p:spPr>
          <a:xfrm>
            <a:off x="13962750" y="858082"/>
            <a:ext cx="667649" cy="7371517"/>
          </a:xfrm>
          <a:prstGeom prst="rect">
            <a:avLst/>
          </a:prstGeom>
          <a:solidFill>
            <a:srgbClr val="BDA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147A18F9-7678-76AB-251E-069071EA91C5}"/>
              </a:ext>
            </a:extLst>
          </p:cNvPr>
          <p:cNvSpPr/>
          <p:nvPr/>
        </p:nvSpPr>
        <p:spPr>
          <a:xfrm>
            <a:off x="12698858" y="7623425"/>
            <a:ext cx="1931542" cy="606176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ext 0"/>
          <p:cNvSpPr/>
          <p:nvPr/>
        </p:nvSpPr>
        <p:spPr>
          <a:xfrm>
            <a:off x="464104" y="614322"/>
            <a:ext cx="6594991" cy="414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</a:rPr>
              <a:t>Formulación del Problema y </a:t>
            </a:r>
            <a:r>
              <a:rPr lang="en-US" sz="4450" dirty="0" err="1">
                <a:solidFill>
                  <a:srgbClr val="F2D4BA"/>
                </a:solidFill>
                <a:latin typeface="Prata" pitchFamily="34" charset="0"/>
              </a:rPr>
              <a:t>Justificación</a:t>
            </a:r>
            <a:endParaRPr lang="en-US" sz="4450" dirty="0">
              <a:solidFill>
                <a:srgbClr val="F2D4BA"/>
              </a:solidFill>
              <a:latin typeface="Prata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64104" y="1889053"/>
            <a:ext cx="1657469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Problema General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64104" y="2222964"/>
            <a:ext cx="5217503" cy="1123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16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¿Cómo aplicar un modelo de Reinforcement Learning (RL) profundo para optimizar la rentabilidad de decisiones productivas en CEAs usando datos históricos de 2020 a 2025?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64105" y="3610420"/>
            <a:ext cx="181106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2000" dirty="0" err="1">
                <a:solidFill>
                  <a:srgbClr val="F2D4BA"/>
                </a:solidFill>
                <a:latin typeface="Prata" pitchFamily="34" charset="0"/>
              </a:rPr>
              <a:t>Problemas</a:t>
            </a:r>
            <a:r>
              <a:rPr lang="en-US" sz="2000" dirty="0">
                <a:solidFill>
                  <a:srgbClr val="F2D4BA"/>
                </a:solidFill>
                <a:latin typeface="Prata" pitchFamily="34" charset="0"/>
              </a:rPr>
              <a:t> </a:t>
            </a:r>
            <a:r>
              <a:rPr lang="en-US" sz="2000" dirty="0" err="1">
                <a:solidFill>
                  <a:srgbClr val="F2D4BA"/>
                </a:solidFill>
                <a:latin typeface="Prata" pitchFamily="34" charset="0"/>
              </a:rPr>
              <a:t>Específicos</a:t>
            </a:r>
            <a:endParaRPr lang="en-US" sz="2000" dirty="0">
              <a:solidFill>
                <a:srgbClr val="F2D4BA"/>
              </a:solidFill>
              <a:latin typeface="Prata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64109" y="4053578"/>
            <a:ext cx="6689408" cy="212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</a:rPr>
              <a:t>Variables que explican la eficiencia </a:t>
            </a:r>
            <a:r>
              <a:rPr lang="en-US" sz="1400" dirty="0" err="1">
                <a:solidFill>
                  <a:srgbClr val="BDA189"/>
                </a:solidFill>
                <a:latin typeface="Manrope" pitchFamily="34" charset="0"/>
              </a:rPr>
              <a:t>productiva</a:t>
            </a:r>
            <a:r>
              <a:rPr lang="en-US" sz="1400" dirty="0">
                <a:solidFill>
                  <a:srgbClr val="BDA189"/>
                </a:solidFill>
                <a:latin typeface="Manrope" pitchFamily="34" charset="0"/>
              </a:rPr>
              <a:t>.</a:t>
            </a:r>
          </a:p>
        </p:txBody>
      </p:sp>
      <p:sp>
        <p:nvSpPr>
          <p:cNvPr id="7" name="Text 5"/>
          <p:cNvSpPr/>
          <p:nvPr/>
        </p:nvSpPr>
        <p:spPr>
          <a:xfrm>
            <a:off x="464109" y="4312062"/>
            <a:ext cx="6689408" cy="212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</a:rPr>
              <a:t>Arquitectura DRL </a:t>
            </a:r>
            <a:r>
              <a:rPr lang="en-US" sz="1400" dirty="0" err="1">
                <a:solidFill>
                  <a:srgbClr val="BDA189"/>
                </a:solidFill>
                <a:latin typeface="Manrope" pitchFamily="34" charset="0"/>
              </a:rPr>
              <a:t>más</a:t>
            </a:r>
            <a:r>
              <a:rPr lang="en-US" sz="1400" dirty="0">
                <a:solidFill>
                  <a:srgbClr val="BDA189"/>
                </a:solidFill>
                <a:latin typeface="Manrope" pitchFamily="34" charset="0"/>
              </a:rPr>
              <a:t> </a:t>
            </a:r>
            <a:r>
              <a:rPr lang="en-US" sz="1400" dirty="0" err="1">
                <a:solidFill>
                  <a:srgbClr val="BDA189"/>
                </a:solidFill>
                <a:latin typeface="Manrope" pitchFamily="34" charset="0"/>
              </a:rPr>
              <a:t>efectiva</a:t>
            </a:r>
            <a:r>
              <a:rPr lang="en-US" sz="1400" dirty="0">
                <a:solidFill>
                  <a:srgbClr val="BDA189"/>
                </a:solidFill>
                <a:latin typeface="Manrope" pitchFamily="34" charset="0"/>
              </a:rPr>
              <a:t> (DQN, DDPG, PPO).</a:t>
            </a:r>
          </a:p>
        </p:txBody>
      </p:sp>
      <p:sp>
        <p:nvSpPr>
          <p:cNvPr id="8" name="Text 6"/>
          <p:cNvSpPr/>
          <p:nvPr/>
        </p:nvSpPr>
        <p:spPr>
          <a:xfrm>
            <a:off x="464109" y="4570547"/>
            <a:ext cx="6689408" cy="212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</a:rPr>
              <a:t>Políticas de exploración en escenarios con datos </a:t>
            </a:r>
            <a:r>
              <a:rPr lang="en-US" sz="1400" dirty="0" err="1">
                <a:solidFill>
                  <a:srgbClr val="BDA189"/>
                </a:solidFill>
                <a:latin typeface="Manrope" pitchFamily="34" charset="0"/>
              </a:rPr>
              <a:t>limitados</a:t>
            </a:r>
            <a:r>
              <a:rPr lang="en-US" sz="1400" dirty="0">
                <a:solidFill>
                  <a:srgbClr val="BDA189"/>
                </a:solidFill>
                <a:latin typeface="Manrope" pitchFamily="34" charset="0"/>
              </a:rPr>
              <a:t>.</a:t>
            </a:r>
          </a:p>
        </p:txBody>
      </p:sp>
      <p:sp>
        <p:nvSpPr>
          <p:cNvPr id="9" name="Text 7"/>
          <p:cNvSpPr/>
          <p:nvPr/>
        </p:nvSpPr>
        <p:spPr>
          <a:xfrm>
            <a:off x="464109" y="4829032"/>
            <a:ext cx="6689408" cy="212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</a:rPr>
              <a:t>Validación experimental de recomendaciones DRL.</a:t>
            </a:r>
          </a:p>
        </p:txBody>
      </p:sp>
      <p:sp>
        <p:nvSpPr>
          <p:cNvPr id="10" name="Text 8"/>
          <p:cNvSpPr/>
          <p:nvPr/>
        </p:nvSpPr>
        <p:spPr>
          <a:xfrm>
            <a:off x="464105" y="5680219"/>
            <a:ext cx="1657469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2000" dirty="0" err="1">
                <a:solidFill>
                  <a:srgbClr val="F2D4BA"/>
                </a:solidFill>
                <a:latin typeface="Prata" pitchFamily="34" charset="0"/>
              </a:rPr>
              <a:t>Justificación</a:t>
            </a:r>
            <a:endParaRPr lang="en-US" sz="2000" dirty="0">
              <a:solidFill>
                <a:srgbClr val="F2D4BA"/>
              </a:solidFill>
              <a:latin typeface="Prata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64105" y="6031334"/>
            <a:ext cx="5217503" cy="424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650"/>
              </a:lnSpc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</a:rPr>
              <a:t>Este proyecto propone una solución innovadora para la formulación de dietas en acuicultura, integrando RL y modelos predictivos para decisiones personalizadas y </a:t>
            </a:r>
            <a:r>
              <a:rPr lang="en-US" sz="1400" dirty="0" err="1">
                <a:solidFill>
                  <a:srgbClr val="BDA189"/>
                </a:solidFill>
                <a:latin typeface="Manrope" pitchFamily="34" charset="0"/>
              </a:rPr>
              <a:t>adaptativas</a:t>
            </a:r>
            <a:r>
              <a:rPr lang="en-US" sz="1400" dirty="0">
                <a:solidFill>
                  <a:srgbClr val="BDA189"/>
                </a:solidFill>
                <a:latin typeface="Manrope" pitchFamily="34" charset="0"/>
              </a:rPr>
              <a:t>.</a:t>
            </a:r>
          </a:p>
        </p:txBody>
      </p:sp>
      <p:sp>
        <p:nvSpPr>
          <p:cNvPr id="12" name="Text 10"/>
          <p:cNvSpPr/>
          <p:nvPr/>
        </p:nvSpPr>
        <p:spPr>
          <a:xfrm>
            <a:off x="464108" y="6983770"/>
            <a:ext cx="5217499" cy="424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650"/>
              </a:lnSpc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</a:rPr>
              <a:t>Potencial para reducir costos operativos, minimizar desperdicios y promover la sostenibilidad a largo plazo del sector </a:t>
            </a:r>
            <a:r>
              <a:rPr lang="en-US" sz="1400" dirty="0" err="1">
                <a:solidFill>
                  <a:srgbClr val="BDA189"/>
                </a:solidFill>
                <a:latin typeface="Manrope" pitchFamily="34" charset="0"/>
              </a:rPr>
              <a:t>acuícola</a:t>
            </a:r>
            <a:r>
              <a:rPr lang="en-US" sz="1400" dirty="0">
                <a:solidFill>
                  <a:srgbClr val="BDA189"/>
                </a:solidFill>
                <a:latin typeface="Manrope" pitchFamily="34" charset="0"/>
              </a:rPr>
              <a:t>.</a:t>
            </a:r>
          </a:p>
        </p:txBody>
      </p:sp>
      <p:pic>
        <p:nvPicPr>
          <p:cNvPr id="1026" name="Picture 2" descr="SANIPES FORTALECE COOPERACIÓN BILATERAL CON EL ECUADOR EN EL SECTOR PESCA Y  ACUICULTURA – RCR Peru">
            <a:extLst>
              <a:ext uri="{FF2B5EF4-FFF2-40B4-BE49-F238E27FC236}">
                <a16:creationId xmlns:a16="http://schemas.microsoft.com/office/drawing/2014/main" id="{F331745F-EE1F-CB99-EEF9-ABFCA333D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863" y="2213967"/>
            <a:ext cx="8171431" cy="544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 descr="Logotipo&#10;&#10;El contenido generado por IA puede ser incorrecto.">
            <a:extLst>
              <a:ext uri="{FF2B5EF4-FFF2-40B4-BE49-F238E27FC236}">
                <a16:creationId xmlns:a16="http://schemas.microsoft.com/office/drawing/2014/main" id="{EE5BD90E-3362-3C6C-C42E-DB542E2EF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2750" y="0"/>
            <a:ext cx="667650" cy="858083"/>
          </a:xfrm>
          <a:prstGeom prst="rect">
            <a:avLst/>
          </a:prstGeom>
          <a:solidFill>
            <a:srgbClr val="BDA189"/>
          </a:solidFill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4D877900-E8A8-9A54-A832-B8698ABCFFCF}"/>
              </a:ext>
            </a:extLst>
          </p:cNvPr>
          <p:cNvSpPr/>
          <p:nvPr/>
        </p:nvSpPr>
        <p:spPr>
          <a:xfrm>
            <a:off x="13962750" y="858082"/>
            <a:ext cx="667649" cy="7371517"/>
          </a:xfrm>
          <a:prstGeom prst="rect">
            <a:avLst/>
          </a:prstGeom>
          <a:solidFill>
            <a:srgbClr val="BDA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32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Alcances y Objetivos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9024"/>
            <a:ext cx="29864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Alcances del Proyecto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501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Análisis de datos históricos y actuales (2020-2025).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9236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Desarrollo y comparación de modelos RL (Q-learning, DDPG, PPO).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974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Simulación y validación preliminar con expertos.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396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 contempla implementación piloto a gran escala.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669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Objetivo General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25016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Desarrollar un modelo de Reinforcement Learning (RL) que optimice la formulación de dietas en acuicultura, ajustando recomendaciones de alimentación de forma dinámica según condiciones ambientales y productivas.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0896"/>
            <a:ext cx="29182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Objetivos Específicos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59018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Analizar datos para modelos predictivos auxiliares.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63440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Desarrollar y seleccionar el mejor modelo RL.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7862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Validar el sistema con expertos y métricas productivas.</a:t>
            </a:r>
            <a:endParaRPr lang="en-US" sz="175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6A657B9-07CC-E31A-EFB1-3BC3E209D3FE}"/>
              </a:ext>
            </a:extLst>
          </p:cNvPr>
          <p:cNvSpPr/>
          <p:nvPr/>
        </p:nvSpPr>
        <p:spPr>
          <a:xfrm>
            <a:off x="0" y="7717275"/>
            <a:ext cx="14630400" cy="512326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7" name="Imagen 16" descr="Logotipo&#10;&#10;El contenido generado por IA puede ser incorrecto.">
            <a:extLst>
              <a:ext uri="{FF2B5EF4-FFF2-40B4-BE49-F238E27FC236}">
                <a16:creationId xmlns:a16="http://schemas.microsoft.com/office/drawing/2014/main" id="{F241BCCC-17D8-3318-4B87-BD36A0065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2750" y="0"/>
            <a:ext cx="667650" cy="858083"/>
          </a:xfrm>
          <a:prstGeom prst="rect">
            <a:avLst/>
          </a:prstGeom>
          <a:solidFill>
            <a:srgbClr val="BDA189"/>
          </a:solidFill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22F09FD0-E924-99D3-2F74-E6EEC5F371D0}"/>
              </a:ext>
            </a:extLst>
          </p:cNvPr>
          <p:cNvSpPr/>
          <p:nvPr/>
        </p:nvSpPr>
        <p:spPr>
          <a:xfrm>
            <a:off x="13962750" y="858082"/>
            <a:ext cx="667649" cy="7371517"/>
          </a:xfrm>
          <a:prstGeom prst="rect">
            <a:avLst/>
          </a:prstGeom>
          <a:solidFill>
            <a:srgbClr val="BDA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C3DCBA7-00DD-4580-E3B8-10D1B19DB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783708"/>
              </p:ext>
            </p:extLst>
          </p:nvPr>
        </p:nvGraphicFramePr>
        <p:xfrm>
          <a:off x="1721562" y="2519003"/>
          <a:ext cx="10597152" cy="5064632"/>
        </p:xfrm>
        <a:graphic>
          <a:graphicData uri="http://schemas.openxmlformats.org/drawingml/2006/table">
            <a:tbl>
              <a:tblPr firstRow="1" firstCol="1" bandRow="1">
                <a:tableStyleId>{8EC20E35-A176-4012-BC5E-935CFFF8708E}</a:tableStyleId>
              </a:tblPr>
              <a:tblGrid>
                <a:gridCol w="2079876">
                  <a:extLst>
                    <a:ext uri="{9D8B030D-6E8A-4147-A177-3AD203B41FA5}">
                      <a16:colId xmlns:a16="http://schemas.microsoft.com/office/drawing/2014/main" val="389653210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108232186"/>
                    </a:ext>
                  </a:extLst>
                </a:gridCol>
                <a:gridCol w="1972639">
                  <a:extLst>
                    <a:ext uri="{9D8B030D-6E8A-4147-A177-3AD203B41FA5}">
                      <a16:colId xmlns:a16="http://schemas.microsoft.com/office/drawing/2014/main" val="1322153525"/>
                    </a:ext>
                  </a:extLst>
                </a:gridCol>
                <a:gridCol w="2208943">
                  <a:extLst>
                    <a:ext uri="{9D8B030D-6E8A-4147-A177-3AD203B41FA5}">
                      <a16:colId xmlns:a16="http://schemas.microsoft.com/office/drawing/2014/main" val="392557562"/>
                    </a:ext>
                  </a:extLst>
                </a:gridCol>
                <a:gridCol w="2506894">
                  <a:extLst>
                    <a:ext uri="{9D8B030D-6E8A-4147-A177-3AD203B41FA5}">
                      <a16:colId xmlns:a16="http://schemas.microsoft.com/office/drawing/2014/main" val="1193229218"/>
                    </a:ext>
                  </a:extLst>
                </a:gridCol>
              </a:tblGrid>
              <a:tr h="19299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Objetivos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Hipótesis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Variables</a:t>
                      </a:r>
                      <a:endParaRPr lang="es-PE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Técnicas y métodos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Instrumentos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012828"/>
                  </a:ext>
                </a:extLst>
              </a:tr>
              <a:tr h="202472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Objetivo General Desarrollar un modelo de RL que optimice dietas en acuicultura según condiciones ambientales y productivas.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El modelo de RL mejora la eficiencia alimentaria y el ROI respecto a métodos tradicionales.</a:t>
                      </a:r>
                      <a:endParaRPr lang="es-PE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Variable dependiente: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• ROI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• FCA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Variables independientes: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• Temperatura, oxígeno, salinidad, pH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• Peso del camarón, consumo, tipo de alimento</a:t>
                      </a:r>
                      <a:endParaRPr lang="es-PE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• </a:t>
                      </a:r>
                      <a:r>
                        <a:rPr lang="es-PE" sz="1100" dirty="0" err="1">
                          <a:effectLst/>
                        </a:rPr>
                        <a:t>Reinforcement</a:t>
                      </a:r>
                      <a:r>
                        <a:rPr lang="es-PE" sz="1100" dirty="0">
                          <a:effectLst/>
                        </a:rPr>
                        <a:t> Learning (RL) (DDPG, Q-</a:t>
                      </a:r>
                      <a:r>
                        <a:rPr lang="es-PE" sz="1100" dirty="0" err="1">
                          <a:effectLst/>
                        </a:rPr>
                        <a:t>learning</a:t>
                      </a:r>
                      <a:r>
                        <a:rPr lang="es-PE" sz="1100" dirty="0">
                          <a:effectLst/>
                        </a:rPr>
                        <a:t>, PPO)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• Integración con modelos predictivos auxiliares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• Simulación y validación comparativa</a:t>
                      </a:r>
                      <a:endParaRPr lang="es-PE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• Dataset histórico 2020–2025 (Vitapro)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• Simulador acuícola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• Ficha de validación de expertos</a:t>
                      </a:r>
                      <a:endParaRPr lang="es-PE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406232"/>
                  </a:ext>
                </a:extLst>
              </a:tr>
              <a:tr h="9238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OE1. Analizar datos históricos y actuales para construir modelos predictivos auxiliares.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El uso de modelos predictivos mejora la precisión del entorno simulado.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• Crecimiento proyectado• Consumo estimado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• Parámetros ambientales diarios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• Análisis exploratorio de datos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• Aprendizaje supervisado (regresión, redes neuronales, XGBoost) 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• Registros históricos de CEAs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• Modelos de predicción entrenados offline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316326"/>
                  </a:ext>
                </a:extLst>
              </a:tr>
              <a:tr h="8882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OE2. Desarrollar un modelo de RL (Q-learning, DDPG o PPO) y seleccionar el mejor.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DDPG o PPO presentan mejor desempeño frente a Q-learning en entornos acuícolas variables.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• Tipo de algoritmo RL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• Tasa de convergencia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• Calidad de la política generada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• Entrenamiento iterativo de agentes RL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• Métricas de recompensa y estabilidad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• Scripts en Python (OpenAI Gym, TensorFlow/PyTorch)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• Simulador de cultivo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407537"/>
                  </a:ext>
                </a:extLst>
              </a:tr>
              <a:tr h="8526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OE3. Validar el sistema con expertos y métricas productivas.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La validación por expertos confirma la utilidad práctica del sistema propuesto.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• Evaluación cualitativa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• Satisfacción del experto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>
                          <a:effectLst/>
                        </a:rPr>
                        <a:t>• Nivel de adopción</a:t>
                      </a:r>
                      <a:endParaRPr lang="es-PE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• Entrevistas estructuradas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• Evaluación de prototipo en entorno simulado</a:t>
                      </a:r>
                      <a:endParaRPr lang="es-PE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• Cuestionario de validación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s-PE" sz="1100" dirty="0">
                          <a:effectLst/>
                        </a:rPr>
                        <a:t>• Registro de decisiones del modelo</a:t>
                      </a:r>
                      <a:endParaRPr lang="es-PE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800443"/>
                  </a:ext>
                </a:extLst>
              </a:tr>
            </a:tbl>
          </a:graphicData>
        </a:graphic>
      </p:graphicFrame>
      <p:sp>
        <p:nvSpPr>
          <p:cNvPr id="4" name="Text 0">
            <a:extLst>
              <a:ext uri="{FF2B5EF4-FFF2-40B4-BE49-F238E27FC236}">
                <a16:creationId xmlns:a16="http://schemas.microsoft.com/office/drawing/2014/main" id="{1EC79311-8A7D-6D91-7F63-7128A29FE4D6}"/>
              </a:ext>
            </a:extLst>
          </p:cNvPr>
          <p:cNvSpPr/>
          <p:nvPr/>
        </p:nvSpPr>
        <p:spPr>
          <a:xfrm>
            <a:off x="793789" y="1393269"/>
            <a:ext cx="64494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Matriz</a:t>
            </a: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de </a:t>
            </a:r>
            <a:r>
              <a:rPr lang="en-US" sz="4450" dirty="0" err="1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consistencia</a:t>
            </a:r>
            <a:endParaRPr lang="en-US" sz="445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23999C8-3798-0DBA-EE9D-756C4822E73D}"/>
              </a:ext>
            </a:extLst>
          </p:cNvPr>
          <p:cNvSpPr/>
          <p:nvPr/>
        </p:nvSpPr>
        <p:spPr>
          <a:xfrm>
            <a:off x="12698858" y="7623425"/>
            <a:ext cx="1931542" cy="606176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 descr="Logotipo&#10;&#10;El contenido generado por IA puede ser incorrecto.">
            <a:extLst>
              <a:ext uri="{FF2B5EF4-FFF2-40B4-BE49-F238E27FC236}">
                <a16:creationId xmlns:a16="http://schemas.microsoft.com/office/drawing/2014/main" id="{F8B5CAE8-A6FA-ECB1-160D-FF0C86BE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750" y="0"/>
            <a:ext cx="667650" cy="858083"/>
          </a:xfrm>
          <a:prstGeom prst="rect">
            <a:avLst/>
          </a:prstGeom>
          <a:solidFill>
            <a:srgbClr val="BDA189"/>
          </a:solidFill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ECE5119-41B4-B1FB-14D0-89596BF71025}"/>
              </a:ext>
            </a:extLst>
          </p:cNvPr>
          <p:cNvSpPr/>
          <p:nvPr/>
        </p:nvSpPr>
        <p:spPr>
          <a:xfrm>
            <a:off x="13962750" y="858082"/>
            <a:ext cx="667649" cy="7371517"/>
          </a:xfrm>
          <a:prstGeom prst="rect">
            <a:avLst/>
          </a:prstGeom>
          <a:solidFill>
            <a:srgbClr val="BDA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09995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8748"/>
            <a:ext cx="10932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Marco Teórico: Reinforcement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711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El Reinforcement Learning (RL) es un paradigma de aprendizaje automático donde un agente aprende a tomar decisiones secuenciales interactuando con un entorno para maximizar una recompensa acumulativa.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52111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686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MDP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4177189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Procesos de Decisión de Markov: base formal para definir problemas de RL.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552111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07348" y="3686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DDPG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07348" y="4177189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Deep Deterministic Policy Gradient: algoritmo actor-crítico para acciones continuas.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69969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44253" y="5604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Q-learning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644253" y="6095048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Algoritmo model-free que aprende una función de acción-valor para entornos discretos.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469969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07348" y="5604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PPO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07348" y="6095048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Proximal Policy Optimization: algoritmo robusto basado en políticas para entornos complejos.</a:t>
            </a:r>
            <a:endParaRPr lang="en-US" sz="175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BC65329-6DC8-A113-9346-2D6444330DEF}"/>
              </a:ext>
            </a:extLst>
          </p:cNvPr>
          <p:cNvSpPr/>
          <p:nvPr/>
        </p:nvSpPr>
        <p:spPr>
          <a:xfrm>
            <a:off x="0" y="7717275"/>
            <a:ext cx="14630400" cy="512326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9" name="Imagen 18" descr="Logotipo&#10;&#10;El contenido generado por IA puede ser incorrecto.">
            <a:extLst>
              <a:ext uri="{FF2B5EF4-FFF2-40B4-BE49-F238E27FC236}">
                <a16:creationId xmlns:a16="http://schemas.microsoft.com/office/drawing/2014/main" id="{1A935527-6542-8804-43D3-B21F7BB50D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2750" y="0"/>
            <a:ext cx="667650" cy="858083"/>
          </a:xfrm>
          <a:prstGeom prst="rect">
            <a:avLst/>
          </a:prstGeom>
          <a:solidFill>
            <a:srgbClr val="BDA189"/>
          </a:solidFill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47CD2CD7-B5F3-09A0-0F77-E049BCE6BC56}"/>
              </a:ext>
            </a:extLst>
          </p:cNvPr>
          <p:cNvSpPr/>
          <p:nvPr/>
        </p:nvSpPr>
        <p:spPr>
          <a:xfrm>
            <a:off x="13962750" y="858082"/>
            <a:ext cx="667649" cy="7371517"/>
          </a:xfrm>
          <a:prstGeom prst="rect">
            <a:avLst/>
          </a:prstGeom>
          <a:solidFill>
            <a:srgbClr val="BDA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4C1F9500-9D3E-153A-21E9-C9172EDF6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549674"/>
              </p:ext>
            </p:extLst>
          </p:nvPr>
        </p:nvGraphicFramePr>
        <p:xfrm>
          <a:off x="1566807" y="2517170"/>
          <a:ext cx="10916295" cy="54102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091027">
                  <a:extLst>
                    <a:ext uri="{9D8B030D-6E8A-4147-A177-3AD203B41FA5}">
                      <a16:colId xmlns:a16="http://schemas.microsoft.com/office/drawing/2014/main" val="2576154685"/>
                    </a:ext>
                  </a:extLst>
                </a:gridCol>
                <a:gridCol w="2677272">
                  <a:extLst>
                    <a:ext uri="{9D8B030D-6E8A-4147-A177-3AD203B41FA5}">
                      <a16:colId xmlns:a16="http://schemas.microsoft.com/office/drawing/2014/main" val="713869186"/>
                    </a:ext>
                  </a:extLst>
                </a:gridCol>
                <a:gridCol w="3012089">
                  <a:extLst>
                    <a:ext uri="{9D8B030D-6E8A-4147-A177-3AD203B41FA5}">
                      <a16:colId xmlns:a16="http://schemas.microsoft.com/office/drawing/2014/main" val="379901858"/>
                    </a:ext>
                  </a:extLst>
                </a:gridCol>
                <a:gridCol w="3135907">
                  <a:extLst>
                    <a:ext uri="{9D8B030D-6E8A-4147-A177-3AD203B41FA5}">
                      <a16:colId xmlns:a16="http://schemas.microsoft.com/office/drawing/2014/main" val="3691693108"/>
                    </a:ext>
                  </a:extLst>
                </a:gridCol>
              </a:tblGrid>
              <a:tr h="22121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 dirty="0" err="1">
                          <a:solidFill>
                            <a:schemeClr val="bg1"/>
                          </a:solidFill>
                          <a:effectLst/>
                        </a:rPr>
                        <a:t>Característica</a:t>
                      </a:r>
                      <a:endParaRPr lang="es-PE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</a:rPr>
                        <a:t>Q-learning</a:t>
                      </a:r>
                      <a:endParaRPr lang="es-PE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</a:rPr>
                        <a:t>DDPG</a:t>
                      </a:r>
                      <a:endParaRPr lang="es-PE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</a:rPr>
                        <a:t>PPO</a:t>
                      </a:r>
                      <a:endParaRPr lang="es-PE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863945"/>
                  </a:ext>
                </a:extLst>
              </a:tr>
              <a:tr h="44182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 dirty="0" err="1">
                          <a:solidFill>
                            <a:schemeClr val="bg1"/>
                          </a:solidFill>
                          <a:effectLst/>
                        </a:rPr>
                        <a:t>Naturaleza</a:t>
                      </a: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</a:rPr>
                        <a:t> del </a:t>
                      </a:r>
                      <a:r>
                        <a:rPr lang="en-US" sz="1100" b="1" kern="1200" dirty="0" err="1">
                          <a:solidFill>
                            <a:schemeClr val="bg1"/>
                          </a:solidFill>
                          <a:effectLst/>
                        </a:rPr>
                        <a:t>algoritmo</a:t>
                      </a:r>
                      <a:endParaRPr lang="es-PE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>
                          <a:solidFill>
                            <a:sysClr val="windowText" lastClr="000000"/>
                          </a:solidFill>
                          <a:effectLst/>
                        </a:rPr>
                        <a:t>Modelo libre (off-policy), discreto</a:t>
                      </a:r>
                      <a:endParaRPr lang="es-PE" sz="1100" b="1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>
                          <a:solidFill>
                            <a:sysClr val="windowText" lastClr="000000"/>
                          </a:solidFill>
                          <a:effectLst/>
                        </a:rPr>
                        <a:t>Actor-Critic continuo (off-policy)</a:t>
                      </a:r>
                      <a:endParaRPr lang="es-PE" sz="1100" b="1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>
                          <a:solidFill>
                            <a:sysClr val="windowText" lastClr="000000"/>
                          </a:solidFill>
                          <a:effectLst/>
                        </a:rPr>
                        <a:t>Actor-Critic continuo (on-policy)</a:t>
                      </a:r>
                      <a:endParaRPr lang="es-PE" sz="1100" b="1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6387966"/>
                  </a:ext>
                </a:extLst>
              </a:tr>
              <a:tr h="44182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</a:rPr>
                        <a:t>Tipo de </a:t>
                      </a:r>
                      <a:r>
                        <a:rPr lang="en-US" sz="1100" b="1" kern="1200" dirty="0" err="1">
                          <a:solidFill>
                            <a:schemeClr val="bg1"/>
                          </a:solidFill>
                          <a:effectLst/>
                        </a:rPr>
                        <a:t>acción</a:t>
                      </a:r>
                      <a:endParaRPr lang="es-PE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Discreta</a:t>
                      </a:r>
                      <a:r>
                        <a:rPr lang="en-US" sz="11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 (</a:t>
                      </a:r>
                      <a:r>
                        <a:rPr lang="en-US" sz="1100" b="1" kern="12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tablas</a:t>
                      </a:r>
                      <a:r>
                        <a:rPr lang="en-US" sz="11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 Q)</a:t>
                      </a:r>
                      <a:endParaRPr lang="es-PE" sz="1100" b="1" kern="1200" dirty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>
                          <a:solidFill>
                            <a:sysClr val="windowText" lastClr="000000"/>
                          </a:solidFill>
                          <a:effectLst/>
                        </a:rPr>
                        <a:t>Continua (redes neuronales)</a:t>
                      </a:r>
                      <a:endParaRPr lang="es-PE" sz="1100" b="1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>
                          <a:solidFill>
                            <a:sysClr val="windowText" lastClr="000000"/>
                          </a:solidFill>
                          <a:effectLst/>
                        </a:rPr>
                        <a:t>Continua o discreta (redes neuronales)</a:t>
                      </a:r>
                      <a:endParaRPr lang="es-PE" sz="1100" b="1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7585477"/>
                  </a:ext>
                </a:extLst>
              </a:tr>
              <a:tr h="69120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 dirty="0" err="1">
                          <a:solidFill>
                            <a:schemeClr val="bg1"/>
                          </a:solidFill>
                          <a:effectLst/>
                        </a:rPr>
                        <a:t>Adaptabilidad</a:t>
                      </a: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</a:rPr>
                        <a:t> a </a:t>
                      </a:r>
                      <a:r>
                        <a:rPr lang="en-US" sz="1100" b="1" kern="1200" dirty="0" err="1">
                          <a:solidFill>
                            <a:schemeClr val="bg1"/>
                          </a:solidFill>
                          <a:effectLst/>
                        </a:rPr>
                        <a:t>variabilidad</a:t>
                      </a:r>
                      <a:endParaRPr lang="es-PE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>
                          <a:solidFill>
                            <a:sysClr val="windowText" lastClr="000000"/>
                          </a:solidFill>
                          <a:effectLst/>
                        </a:rPr>
                        <a:t>Limitada por discretización y escalabilidad</a:t>
                      </a:r>
                      <a:endParaRPr lang="es-PE" sz="1100" b="1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Alta </a:t>
                      </a:r>
                      <a:r>
                        <a:rPr lang="en-US" sz="1100" b="1" kern="12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adaptabilidad</a:t>
                      </a:r>
                      <a:r>
                        <a:rPr lang="en-US" sz="11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, </a:t>
                      </a:r>
                      <a:r>
                        <a:rPr lang="en-US" sz="1100" b="1" kern="12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ajusta</a:t>
                      </a:r>
                      <a:r>
                        <a:rPr lang="en-US" sz="11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100" b="1" kern="12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políticas</a:t>
                      </a:r>
                      <a:r>
                        <a:rPr lang="en-US" sz="11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 a </a:t>
                      </a:r>
                      <a:r>
                        <a:rPr lang="en-US" sz="1100" b="1" kern="12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entornos</a:t>
                      </a:r>
                      <a:r>
                        <a:rPr lang="en-US" sz="11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100" b="1" kern="12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complejos</a:t>
                      </a:r>
                      <a:endParaRPr lang="es-PE" sz="1100" b="1" kern="1200" dirty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>
                          <a:solidFill>
                            <a:sysClr val="windowText" lastClr="000000"/>
                          </a:solidFill>
                          <a:effectLst/>
                        </a:rPr>
                        <a:t>Alta adaptabilidad con políticas suaves y regulación (clip) para mejorar estabilidad</a:t>
                      </a:r>
                      <a:endParaRPr lang="es-PE" sz="1100" b="1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2307897"/>
                  </a:ext>
                </a:extLst>
              </a:tr>
              <a:tr h="8983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 dirty="0" err="1">
                          <a:solidFill>
                            <a:schemeClr val="bg1"/>
                          </a:solidFill>
                          <a:effectLst/>
                        </a:rPr>
                        <a:t>Tolerancia</a:t>
                      </a: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</a:rPr>
                        <a:t> a </a:t>
                      </a:r>
                      <a:r>
                        <a:rPr lang="en-US" sz="1100" b="1" kern="1200" dirty="0" err="1">
                          <a:solidFill>
                            <a:schemeClr val="bg1"/>
                          </a:solidFill>
                          <a:effectLst/>
                        </a:rPr>
                        <a:t>intermitencia</a:t>
                      </a:r>
                      <a:endParaRPr lang="es-PE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>
                          <a:solidFill>
                            <a:sysClr val="windowText" lastClr="000000"/>
                          </a:solidFill>
                          <a:effectLst/>
                        </a:rPr>
                        <a:t>Baja (depende de buena exploración y cobertura de espacio de estados)</a:t>
                      </a:r>
                      <a:endParaRPr lang="es-PE" sz="1100" b="1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>
                          <a:solidFill>
                            <a:sysClr val="windowText" lastClr="000000"/>
                          </a:solidFill>
                          <a:effectLst/>
                        </a:rPr>
                        <a:t>Media-Alta (puede lidiar con datos intermitentes si bien entrenado y con buffer adecuado)</a:t>
                      </a:r>
                      <a:endParaRPr lang="es-PE" sz="1100" b="1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>
                          <a:solidFill>
                            <a:sysClr val="windowText" lastClr="000000"/>
                          </a:solidFill>
                          <a:effectLst/>
                        </a:rPr>
                        <a:t>Alta (robustez al ruido y estabilidad en actualizaciones de política)</a:t>
                      </a:r>
                      <a:endParaRPr lang="es-PE" sz="1100" b="1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1905690"/>
                  </a:ext>
                </a:extLst>
              </a:tr>
              <a:tr h="69120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 dirty="0" err="1">
                          <a:solidFill>
                            <a:schemeClr val="bg1"/>
                          </a:solidFill>
                          <a:effectLst/>
                        </a:rPr>
                        <a:t>Eficiencia</a:t>
                      </a: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100" b="1" kern="1200" dirty="0" err="1">
                          <a:solidFill>
                            <a:schemeClr val="bg1"/>
                          </a:solidFill>
                          <a:effectLst/>
                        </a:rPr>
                        <a:t>computacional</a:t>
                      </a:r>
                      <a:endParaRPr lang="es-PE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>
                          <a:solidFill>
                            <a:sysClr val="windowText" lastClr="000000"/>
                          </a:solidFill>
                          <a:effectLst/>
                        </a:rPr>
                        <a:t>Baja para entornos grandes o continuos</a:t>
                      </a:r>
                      <a:endParaRPr lang="es-PE" sz="1100" b="1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>
                          <a:solidFill>
                            <a:sysClr val="windowText" lastClr="000000"/>
                          </a:solidFill>
                          <a:effectLst/>
                        </a:rPr>
                        <a:t>Media (exige recursos por doble red Actor-Critic)</a:t>
                      </a:r>
                      <a:endParaRPr lang="es-PE" sz="1100" b="1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>
                          <a:solidFill>
                            <a:sysClr val="windowText" lastClr="000000"/>
                          </a:solidFill>
                          <a:effectLst/>
                        </a:rPr>
                        <a:t>Alta (actualiza políticas más rápido y eficiente que otros algoritmos on-policy)</a:t>
                      </a:r>
                      <a:endParaRPr lang="es-PE" sz="1100" b="1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8222422"/>
                  </a:ext>
                </a:extLst>
              </a:tr>
              <a:tr h="8983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 dirty="0" err="1">
                          <a:solidFill>
                            <a:schemeClr val="bg1"/>
                          </a:solidFill>
                          <a:effectLst/>
                        </a:rPr>
                        <a:t>Escalabilidad</a:t>
                      </a: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</a:rPr>
                        <a:t> a </a:t>
                      </a:r>
                      <a:r>
                        <a:rPr lang="en-US" sz="1100" b="1" kern="1200" dirty="0" err="1">
                          <a:solidFill>
                            <a:schemeClr val="bg1"/>
                          </a:solidFill>
                          <a:effectLst/>
                        </a:rPr>
                        <a:t>cultivo</a:t>
                      </a: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</a:rPr>
                        <a:t> real</a:t>
                      </a:r>
                      <a:endParaRPr lang="es-PE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>
                          <a:solidFill>
                            <a:sysClr val="windowText" lastClr="000000"/>
                          </a:solidFill>
                          <a:effectLst/>
                        </a:rPr>
                        <a:t>Limitada (no ideal para espacios de estado y acción grandes)</a:t>
                      </a:r>
                      <a:endParaRPr lang="es-PE" sz="1100" b="1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>
                          <a:solidFill>
                            <a:sysClr val="windowText" lastClr="000000"/>
                          </a:solidFill>
                          <a:effectLst/>
                        </a:rPr>
                        <a:t>Alta (diseñado para problemas de control continuo, ideal para adaptarse a variabilidad)</a:t>
                      </a:r>
                      <a:endParaRPr lang="es-PE" sz="1100" b="1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>
                          <a:solidFill>
                            <a:sysClr val="windowText" lastClr="000000"/>
                          </a:solidFill>
                          <a:effectLst/>
                        </a:rPr>
                        <a:t>Alta (buen balance entre estabilidad y adaptabilidad, ideal para entornos con variabilidad)</a:t>
                      </a:r>
                      <a:endParaRPr lang="es-PE" sz="1100" b="1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8519517"/>
                  </a:ext>
                </a:extLst>
              </a:tr>
              <a:tr h="67008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 dirty="0" err="1">
                          <a:solidFill>
                            <a:schemeClr val="bg1"/>
                          </a:solidFill>
                          <a:effectLst/>
                        </a:rPr>
                        <a:t>Robustez</a:t>
                      </a: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</a:rPr>
                        <a:t> y </a:t>
                      </a:r>
                      <a:r>
                        <a:rPr lang="en-US" sz="1100" b="1" kern="1200" dirty="0" err="1">
                          <a:solidFill>
                            <a:schemeClr val="bg1"/>
                          </a:solidFill>
                          <a:effectLst/>
                        </a:rPr>
                        <a:t>estabilidad</a:t>
                      </a:r>
                      <a:endParaRPr lang="es-PE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>
                          <a:solidFill>
                            <a:sysClr val="windowText" lastClr="000000"/>
                          </a:solidFill>
                          <a:effectLst/>
                        </a:rPr>
                        <a:t>Baja, propenso a exploración ineficiente</a:t>
                      </a:r>
                      <a:endParaRPr lang="es-PE" sz="1100" b="1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>
                          <a:solidFill>
                            <a:sysClr val="windowText" lastClr="000000"/>
                          </a:solidFill>
                          <a:effectLst/>
                        </a:rPr>
                        <a:t>Media-Alta, requiere buen diseño de red y ajuste</a:t>
                      </a:r>
                      <a:endParaRPr lang="es-PE" sz="1100" b="1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>
                          <a:solidFill>
                            <a:sysClr val="windowText" lastClr="000000"/>
                          </a:solidFill>
                          <a:effectLst/>
                        </a:rPr>
                        <a:t>Alta, con regulación mediante clipping para evitar cambios abruptos</a:t>
                      </a:r>
                      <a:endParaRPr lang="es-PE" sz="1100" b="1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9295527"/>
                  </a:ext>
                </a:extLst>
              </a:tr>
              <a:tr h="45620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 dirty="0" err="1">
                          <a:solidFill>
                            <a:schemeClr val="bg1"/>
                          </a:solidFill>
                          <a:effectLst/>
                        </a:rPr>
                        <a:t>Referencias</a:t>
                      </a: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</a:rPr>
                        <a:t> clave</a:t>
                      </a:r>
                      <a:endParaRPr lang="es-PE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Chahid et al., 2022</a:t>
                      </a:r>
                      <a:endParaRPr lang="es-PE" sz="1100" b="1" kern="1200" dirty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>
                          <a:solidFill>
                            <a:sysClr val="windowText" lastClr="000000"/>
                          </a:solidFill>
                          <a:effectLst/>
                        </a:rPr>
                        <a:t>Elmessery et al., 2025; Aljehani et al., 2023</a:t>
                      </a:r>
                      <a:endParaRPr lang="es-PE" sz="1100" b="1" kern="120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b="1" kern="12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Mnih</a:t>
                      </a:r>
                      <a:r>
                        <a:rPr lang="en-US" sz="11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 et al., 2015</a:t>
                      </a:r>
                      <a:endParaRPr lang="es-PE" sz="1100" b="1" kern="1200" dirty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6814885"/>
                  </a:ext>
                </a:extLst>
              </a:tr>
            </a:tbl>
          </a:graphicData>
        </a:graphic>
      </p:graphicFrame>
      <p:sp>
        <p:nvSpPr>
          <p:cNvPr id="4" name="Text 0">
            <a:extLst>
              <a:ext uri="{FF2B5EF4-FFF2-40B4-BE49-F238E27FC236}">
                <a16:creationId xmlns:a16="http://schemas.microsoft.com/office/drawing/2014/main" id="{8A082A56-A001-E375-2AB9-04FCCD686962}"/>
              </a:ext>
            </a:extLst>
          </p:cNvPr>
          <p:cNvSpPr/>
          <p:nvPr/>
        </p:nvSpPr>
        <p:spPr>
          <a:xfrm>
            <a:off x="793790" y="1408748"/>
            <a:ext cx="10932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Marco Teórico: Reinforcement Learning</a:t>
            </a:r>
            <a:endParaRPr lang="en-US" sz="445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764729A-D479-A164-6069-E648B9871534}"/>
              </a:ext>
            </a:extLst>
          </p:cNvPr>
          <p:cNvSpPr/>
          <p:nvPr/>
        </p:nvSpPr>
        <p:spPr>
          <a:xfrm>
            <a:off x="12698858" y="7623425"/>
            <a:ext cx="1931542" cy="606176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Imagen 6" descr="Logotipo&#10;&#10;El contenido generado por IA puede ser incorrecto.">
            <a:extLst>
              <a:ext uri="{FF2B5EF4-FFF2-40B4-BE49-F238E27FC236}">
                <a16:creationId xmlns:a16="http://schemas.microsoft.com/office/drawing/2014/main" id="{87AFACFE-EF48-8480-15AE-E62ECC50C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750" y="0"/>
            <a:ext cx="667650" cy="858083"/>
          </a:xfrm>
          <a:prstGeom prst="rect">
            <a:avLst/>
          </a:prstGeom>
          <a:solidFill>
            <a:srgbClr val="BDA189"/>
          </a:solidFill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31CEEEF-63DE-B1EF-76F4-A51455A214BE}"/>
              </a:ext>
            </a:extLst>
          </p:cNvPr>
          <p:cNvSpPr/>
          <p:nvPr/>
        </p:nvSpPr>
        <p:spPr>
          <a:xfrm>
            <a:off x="13962750" y="858082"/>
            <a:ext cx="667649" cy="7371517"/>
          </a:xfrm>
          <a:prstGeom prst="rect">
            <a:avLst/>
          </a:prstGeom>
          <a:solidFill>
            <a:srgbClr val="BDA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61675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593527"/>
            <a:ext cx="7573208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Metodología de Investigación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5333" y="1699617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El estudio combina CRISP-DM con Agile+AI para un desarrollo flexible y controlado.</a:t>
            </a:r>
            <a:endParaRPr lang="en-US" sz="165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736AB84-D9CD-7E8F-2E27-8F4AC77A47A9}"/>
              </a:ext>
            </a:extLst>
          </p:cNvPr>
          <p:cNvSpPr/>
          <p:nvPr/>
        </p:nvSpPr>
        <p:spPr>
          <a:xfrm>
            <a:off x="12698858" y="7623425"/>
            <a:ext cx="1931542" cy="606176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9819FD2-74E4-8417-BC00-8FDDBD3F9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758" y="2173740"/>
            <a:ext cx="4224519" cy="5563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515EBDE-4E43-0B7E-0F32-3AE19DE9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757" b="3098"/>
          <a:stretch>
            <a:fillRect/>
          </a:stretch>
        </p:blipFill>
        <p:spPr>
          <a:xfrm>
            <a:off x="1019103" y="2173740"/>
            <a:ext cx="4676775" cy="435624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51F46A5-82B7-4B93-8F3C-B1EA26A5F5EB}"/>
              </a:ext>
            </a:extLst>
          </p:cNvPr>
          <p:cNvSpPr txBox="1"/>
          <p:nvPr/>
        </p:nvSpPr>
        <p:spPr>
          <a:xfrm>
            <a:off x="10597974" y="5490649"/>
            <a:ext cx="308720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400" dirty="0">
                <a:solidFill>
                  <a:srgbClr val="BDA189"/>
                </a:solidFill>
              </a:rPr>
              <a:t>Ventaja del enfoque combinado. Esta metodología híbrida permite un desarrollo estructurado pero flexible, que: Aprovecha los datos reales recolectados por Vitapro. Alinea el proyecto con necesidades del negocio (eficiencia y sostenibilidad).Permite ajustar decisiones técnicas en tiempo real, involucrando activamente a expertos del sector.</a:t>
            </a:r>
            <a:endParaRPr lang="es-PE" sz="1400" dirty="0">
              <a:solidFill>
                <a:srgbClr val="BDA189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0889296-F37D-620A-772B-3ED570EDEE3F}"/>
              </a:ext>
            </a:extLst>
          </p:cNvPr>
          <p:cNvSpPr txBox="1"/>
          <p:nvPr/>
        </p:nvSpPr>
        <p:spPr>
          <a:xfrm>
            <a:off x="6167555" y="2173740"/>
            <a:ext cx="1920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CRISP-DM</a:t>
            </a:r>
            <a:endParaRPr lang="es-PE" dirty="0"/>
          </a:p>
        </p:txBody>
      </p:sp>
      <p:pic>
        <p:nvPicPr>
          <p:cNvPr id="9" name="Imagen 8" descr="Logotipo&#10;&#10;El contenido generado por IA puede ser incorrecto.">
            <a:extLst>
              <a:ext uri="{FF2B5EF4-FFF2-40B4-BE49-F238E27FC236}">
                <a16:creationId xmlns:a16="http://schemas.microsoft.com/office/drawing/2014/main" id="{16B1FE7E-09FC-23D2-8680-9208D715E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2750" y="0"/>
            <a:ext cx="667650" cy="858083"/>
          </a:xfrm>
          <a:prstGeom prst="rect">
            <a:avLst/>
          </a:prstGeom>
          <a:solidFill>
            <a:srgbClr val="BDA189"/>
          </a:solidFill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A2B5DDE-6EBE-E61D-86C2-F539D179F477}"/>
              </a:ext>
            </a:extLst>
          </p:cNvPr>
          <p:cNvSpPr/>
          <p:nvPr/>
        </p:nvSpPr>
        <p:spPr>
          <a:xfrm>
            <a:off x="13962750" y="858082"/>
            <a:ext cx="667649" cy="7371517"/>
          </a:xfrm>
          <a:prstGeom prst="rect">
            <a:avLst/>
          </a:prstGeom>
          <a:solidFill>
            <a:srgbClr val="BDA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64a6fc3-496d-44ea-86a8-5b93f17e3566}" enabled="1" method="Standard" siteId="{3b16616d-f174-497a-a1ae-900d8510699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3533</Words>
  <Application>Microsoft Office PowerPoint</Application>
  <PresentationFormat>Personalizado</PresentationFormat>
  <Paragraphs>398</Paragraphs>
  <Slides>20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Calibri</vt:lpstr>
      <vt:lpstr>Cambria</vt:lpstr>
      <vt:lpstr>Prata</vt:lpstr>
      <vt:lpstr>Arial Unicode MS</vt:lpstr>
      <vt:lpstr>Manrope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Bruno Alejando Donayre Donayre</dc:creator>
  <cp:lastModifiedBy>Bruno Alejando Donayre Donayre</cp:lastModifiedBy>
  <cp:revision>8</cp:revision>
  <dcterms:created xsi:type="dcterms:W3CDTF">2025-07-22T18:11:04Z</dcterms:created>
  <dcterms:modified xsi:type="dcterms:W3CDTF">2025-07-29T14:05:12Z</dcterms:modified>
</cp:coreProperties>
</file>